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6.xml" ContentType="application/vnd.openxmlformats-officedocument.drawingml.chart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5"/>
  </p:notesMasterIdLst>
  <p:handoutMasterIdLst>
    <p:handoutMasterId r:id="rId66"/>
  </p:handoutMasterIdLst>
  <p:sldIdLst>
    <p:sldId id="313" r:id="rId2"/>
    <p:sldId id="314" r:id="rId3"/>
    <p:sldId id="315" r:id="rId4"/>
    <p:sldId id="362" r:id="rId5"/>
    <p:sldId id="331" r:id="rId6"/>
    <p:sldId id="356" r:id="rId7"/>
    <p:sldId id="357" r:id="rId8"/>
    <p:sldId id="358" r:id="rId9"/>
    <p:sldId id="360" r:id="rId10"/>
    <p:sldId id="258" r:id="rId11"/>
    <p:sldId id="363" r:id="rId12"/>
    <p:sldId id="260" r:id="rId13"/>
    <p:sldId id="332" r:id="rId14"/>
    <p:sldId id="262" r:id="rId15"/>
    <p:sldId id="317" r:id="rId16"/>
    <p:sldId id="364" r:id="rId17"/>
    <p:sldId id="377" r:id="rId18"/>
    <p:sldId id="380" r:id="rId19"/>
    <p:sldId id="264" r:id="rId20"/>
    <p:sldId id="333" r:id="rId21"/>
    <p:sldId id="266" r:id="rId22"/>
    <p:sldId id="268" r:id="rId23"/>
    <p:sldId id="334" r:id="rId24"/>
    <p:sldId id="270" r:id="rId25"/>
    <p:sldId id="271" r:id="rId26"/>
    <p:sldId id="272" r:id="rId27"/>
    <p:sldId id="335" r:id="rId28"/>
    <p:sldId id="276" r:id="rId29"/>
    <p:sldId id="275" r:id="rId30"/>
    <p:sldId id="318" r:id="rId31"/>
    <p:sldId id="336" r:id="rId32"/>
    <p:sldId id="279" r:id="rId33"/>
    <p:sldId id="281" r:id="rId34"/>
    <p:sldId id="371" r:id="rId35"/>
    <p:sldId id="373" r:id="rId36"/>
    <p:sldId id="374" r:id="rId37"/>
    <p:sldId id="338" r:id="rId38"/>
    <p:sldId id="288" r:id="rId39"/>
    <p:sldId id="287" r:id="rId40"/>
    <p:sldId id="320" r:id="rId41"/>
    <p:sldId id="365" r:id="rId42"/>
    <p:sldId id="341" r:id="rId43"/>
    <p:sldId id="296" r:id="rId44"/>
    <p:sldId id="295" r:id="rId45"/>
    <p:sldId id="327" r:id="rId46"/>
    <p:sldId id="366" r:id="rId47"/>
    <p:sldId id="343" r:id="rId48"/>
    <p:sldId id="344" r:id="rId49"/>
    <p:sldId id="367" r:id="rId50"/>
    <p:sldId id="347" r:id="rId51"/>
    <p:sldId id="355" r:id="rId52"/>
    <p:sldId id="350" r:id="rId53"/>
    <p:sldId id="352" r:id="rId54"/>
    <p:sldId id="368" r:id="rId55"/>
    <p:sldId id="369" r:id="rId56"/>
    <p:sldId id="375" r:id="rId57"/>
    <p:sldId id="304" r:id="rId58"/>
    <p:sldId id="324" r:id="rId59"/>
    <p:sldId id="370" r:id="rId60"/>
    <p:sldId id="346" r:id="rId61"/>
    <p:sldId id="308" r:id="rId62"/>
    <p:sldId id="325" r:id="rId63"/>
    <p:sldId id="326" r:id="rId64"/>
  </p:sldIdLst>
  <p:sldSz cx="9906000" cy="6858000" type="A4"/>
  <p:notesSz cx="7099300" cy="10234613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FFCC"/>
    <a:srgbClr val="00CC99"/>
    <a:srgbClr val="339966"/>
    <a:srgbClr val="808000"/>
    <a:srgbClr val="FFFF99"/>
    <a:srgbClr val="336600"/>
    <a:srgbClr val="006666"/>
  </p:clrMru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Estilo com Tema 1 - Ênfas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22" autoAdjust="0"/>
    <p:restoredTop sz="99163" autoAdjust="0"/>
  </p:normalViewPr>
  <p:slideViewPr>
    <p:cSldViewPr>
      <p:cViewPr>
        <p:scale>
          <a:sx n="70" d="100"/>
          <a:sy n="70" d="100"/>
        </p:scale>
        <p:origin x="-1518" y="-13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8"/>
  <c:chart>
    <c:autoTitleDeleted val="1"/>
    <c:plotArea>
      <c:layout>
        <c:manualLayout>
          <c:layoutTarget val="inner"/>
          <c:xMode val="edge"/>
          <c:yMode val="edge"/>
          <c:x val="5.2724854301350814E-2"/>
          <c:y val="2.6038242863949419E-2"/>
          <c:w val="0.92920421601904379"/>
          <c:h val="0.84928438526090111"/>
        </c:manualLayout>
      </c:layout>
      <c:lineChart>
        <c:grouping val="standard"/>
        <c:ser>
          <c:idx val="0"/>
          <c:order val="0"/>
          <c:tx>
            <c:strRef>
              <c:f>Plan1!$B$1</c:f>
              <c:strCache>
                <c:ptCount val="1"/>
                <c:pt idx="0">
                  <c:v>Saúde</c:v>
                </c:pt>
              </c:strCache>
            </c:strRef>
          </c:tx>
          <c:dLbls>
            <c:dLbl>
              <c:idx val="0"/>
              <c:layout>
                <c:manualLayout>
                  <c:x val="-4.1563138263101915E-2"/>
                  <c:y val="-5.1323605077126924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4.8034523159390913E-2"/>
                  <c:y val="-6.5730290029906116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-4.5177324199023913E-2"/>
                  <c:y val="-5.3357055049075904E-2"/>
                </c:manualLayout>
              </c:layout>
              <c:showVal val="1"/>
            </c:dLbl>
            <c:dLbl>
              <c:idx val="3"/>
              <c:layout>
                <c:manualLayout>
                  <c:x val="-3.07205804553362E-2"/>
                  <c:y val="-6.758560306216278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22,85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7.692206743387991E-3"/>
                  <c:y val="-1.1053569332169493E-2"/>
                </c:manualLayout>
              </c:layout>
              <c:dLblPos val="r"/>
              <c:showVal val="1"/>
            </c:dLbl>
            <c:dLbl>
              <c:idx val="6"/>
              <c:layout>
                <c:manualLayout>
                  <c:x val="-2.564102564102712E-3"/>
                  <c:y val="-2.7952370041838356E-2"/>
                </c:manualLayout>
              </c:layout>
              <c:dLblPos val="r"/>
              <c:showVal val="1"/>
            </c:dLbl>
            <c:dLbl>
              <c:idx val="7"/>
              <c:layout>
                <c:manualLayout>
                  <c:x val="0"/>
                  <c:y val="-2.2361896033470652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sz="1500" b="1" baseline="0"/>
                </a:pPr>
                <a:endParaRPr lang="pt-BR"/>
              </a:p>
            </c:txPr>
            <c:showVal val="1"/>
          </c:dLbls>
          <c:cat>
            <c:numRef>
              <c:f>Plan1!$A$2:$A$5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Plan1!$B$2:$B$5</c:f>
              <c:numCache>
                <c:formatCode>General</c:formatCode>
                <c:ptCount val="4"/>
                <c:pt idx="0">
                  <c:v>19.79</c:v>
                </c:pt>
                <c:pt idx="1">
                  <c:v>18.350000000000001</c:v>
                </c:pt>
                <c:pt idx="2" formatCode="0.00">
                  <c:v>21.130000000000003</c:v>
                </c:pt>
                <c:pt idx="3" formatCode="0.00">
                  <c:v>21.49</c:v>
                </c:pt>
              </c:numCache>
            </c:numRef>
          </c:val>
        </c:ser>
        <c:marker val="1"/>
        <c:axId val="118979200"/>
        <c:axId val="119005568"/>
      </c:lineChart>
      <c:catAx>
        <c:axId val="11897920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 i="0" baseline="0"/>
            </a:pPr>
            <a:endParaRPr lang="pt-BR"/>
          </a:p>
        </c:txPr>
        <c:crossAx val="119005568"/>
        <c:crosses val="autoZero"/>
        <c:auto val="1"/>
        <c:lblAlgn val="ctr"/>
        <c:lblOffset val="100"/>
      </c:catAx>
      <c:valAx>
        <c:axId val="11900556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99"/>
            </a:pPr>
            <a:endParaRPr lang="pt-BR"/>
          </a:p>
        </c:txPr>
        <c:crossAx val="11897920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798"/>
      </a:pPr>
      <a:endParaRPr lang="pt-B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8"/>
  <c:chart>
    <c:autoTitleDeleted val="1"/>
    <c:plotArea>
      <c:layout>
        <c:manualLayout>
          <c:layoutTarget val="inner"/>
          <c:xMode val="edge"/>
          <c:yMode val="edge"/>
          <c:x val="5.2363041533397124E-2"/>
          <c:y val="3.9164221404593393E-2"/>
          <c:w val="0.92721525093703039"/>
          <c:h val="0.85345827587784351"/>
        </c:manualLayout>
      </c:layout>
      <c:lineChart>
        <c:grouping val="standard"/>
        <c:ser>
          <c:idx val="0"/>
          <c:order val="0"/>
          <c:tx>
            <c:strRef>
              <c:f>Plan1!$B$1</c:f>
              <c:strCache>
                <c:ptCount val="1"/>
                <c:pt idx="0">
                  <c:v>Educação</c:v>
                </c:pt>
              </c:strCache>
            </c:strRef>
          </c:tx>
          <c:dLbls>
            <c:dLbl>
              <c:idx val="0"/>
              <c:layout>
                <c:manualLayout>
                  <c:x val="-5.8533860755783873E-2"/>
                  <c:y val="8.1378611859494659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4.6378679604810083E-2"/>
                  <c:y val="-4.7252503790311526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-4.3345115112368465E-2"/>
                  <c:y val="-5.2367778836827646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-4.3345115112368465E-2"/>
                  <c:y val="9.959983609160874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25,30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7.6922067433879424E-3"/>
                  <c:y val="-1.1053569332169496E-2"/>
                </c:manualLayout>
              </c:layout>
              <c:dLblPos val="r"/>
              <c:showVal val="1"/>
            </c:dLbl>
            <c:dLbl>
              <c:idx val="6"/>
              <c:layout>
                <c:manualLayout>
                  <c:x val="-2.5641025641027103E-3"/>
                  <c:y val="-2.7952370041838315E-2"/>
                </c:manualLayout>
              </c:layout>
              <c:dLblPos val="r"/>
              <c:showVal val="1"/>
            </c:dLbl>
            <c:dLbl>
              <c:idx val="7"/>
              <c:layout>
                <c:manualLayout>
                  <c:x val="0"/>
                  <c:y val="-2.2361896033470649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sz="1500" b="1" baseline="0"/>
                </a:pPr>
                <a:endParaRPr lang="pt-BR"/>
              </a:p>
            </c:txPr>
            <c:showVal val="1"/>
          </c:dLbls>
          <c:cat>
            <c:strRef>
              <c:f>Plan1!$A$2:$A$5</c:f>
              <c:strCach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 (até o período)</c:v>
                </c:pt>
              </c:strCache>
            </c:strRef>
          </c:cat>
          <c:val>
            <c:numRef>
              <c:f>Plan1!$B$2:$B$5</c:f>
              <c:numCache>
                <c:formatCode>General</c:formatCode>
                <c:ptCount val="4"/>
                <c:pt idx="0">
                  <c:v>26.650000000000031</c:v>
                </c:pt>
                <c:pt idx="1">
                  <c:v>26.43</c:v>
                </c:pt>
                <c:pt idx="2">
                  <c:v>31.04</c:v>
                </c:pt>
                <c:pt idx="3">
                  <c:v>24.49</c:v>
                </c:pt>
              </c:numCache>
            </c:numRef>
          </c:val>
        </c:ser>
        <c:marker val="1"/>
        <c:axId val="98935552"/>
        <c:axId val="98937088"/>
      </c:lineChart>
      <c:catAx>
        <c:axId val="9893555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 i="0" baseline="0"/>
            </a:pPr>
            <a:endParaRPr lang="pt-BR"/>
          </a:p>
        </c:txPr>
        <c:crossAx val="98937088"/>
        <c:crosses val="autoZero"/>
        <c:auto val="1"/>
        <c:lblAlgn val="ctr"/>
        <c:lblOffset val="100"/>
      </c:catAx>
      <c:valAx>
        <c:axId val="9893708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99"/>
            </a:pPr>
            <a:endParaRPr lang="pt-BR"/>
          </a:p>
        </c:txPr>
        <c:crossAx val="9893555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798"/>
      </a:pPr>
      <a:endParaRPr lang="pt-B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8"/>
  <c:chart>
    <c:autoTitleDeleted val="1"/>
    <c:plotArea>
      <c:layout>
        <c:manualLayout>
          <c:layoutTarget val="inner"/>
          <c:xMode val="edge"/>
          <c:yMode val="edge"/>
          <c:x val="6.6500102315840012E-2"/>
          <c:y val="4.3823927880307693E-2"/>
          <c:w val="0.91465419546139104"/>
          <c:h val="0.79201447950823001"/>
        </c:manualLayout>
      </c:layout>
      <c:lineChart>
        <c:grouping val="standard"/>
        <c:ser>
          <c:idx val="0"/>
          <c:order val="0"/>
          <c:tx>
            <c:strRef>
              <c:f>Plan1!$B$1</c:f>
              <c:strCache>
                <c:ptCount val="1"/>
                <c:pt idx="0">
                  <c:v>Educação</c:v>
                </c:pt>
              </c:strCache>
            </c:strRef>
          </c:tx>
          <c:dLbls>
            <c:dLbl>
              <c:idx val="0"/>
              <c:layout>
                <c:manualLayout>
                  <c:x val="-0.10176679200295315"/>
                  <c:y val="-1.5752235044409601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5.3973052426517697E-2"/>
                  <c:y val="-5.1501742016818279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-5.6537106668306886E-2"/>
                  <c:y val="3.9128507035988969E-2"/>
                </c:manualLayout>
              </c:layout>
              <c:showVal val="1"/>
            </c:dLbl>
            <c:dLbl>
              <c:idx val="3"/>
              <c:layout>
                <c:manualLayout>
                  <c:x val="1.8845702222769084E-3"/>
                  <c:y val="6.468387555398208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87,63</a:t>
                    </a:r>
                  </a:p>
                </c:rich>
              </c:tx>
              <c:showVal val="1"/>
            </c:dLbl>
            <c:dLbl>
              <c:idx val="4"/>
              <c:layout>
                <c:manualLayout>
                  <c:x val="7.6922067433879433E-3"/>
                  <c:y val="-1.1053569332169496E-2"/>
                </c:manualLayout>
              </c:layout>
              <c:dLblPos val="r"/>
              <c:showVal val="1"/>
            </c:dLbl>
            <c:dLbl>
              <c:idx val="6"/>
              <c:layout>
                <c:manualLayout>
                  <c:x val="-2.5641025641027103E-3"/>
                  <c:y val="-2.7952370041838332E-2"/>
                </c:manualLayout>
              </c:layout>
              <c:dLblPos val="r"/>
              <c:showVal val="1"/>
            </c:dLbl>
            <c:dLbl>
              <c:idx val="7"/>
              <c:layout>
                <c:manualLayout>
                  <c:x val="0"/>
                  <c:y val="-2.2361896033470649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sz="1500" b="1" baseline="0"/>
                </a:pPr>
                <a:endParaRPr lang="pt-BR"/>
              </a:p>
            </c:txPr>
            <c:showVal val="1"/>
          </c:dLbls>
          <c:cat>
            <c:numRef>
              <c:f>Plan1!$A$2:$A$5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Plan1!$B$2:$B$5</c:f>
              <c:numCache>
                <c:formatCode>General</c:formatCode>
                <c:ptCount val="4"/>
                <c:pt idx="0">
                  <c:v>67.86</c:v>
                </c:pt>
                <c:pt idx="1">
                  <c:v>68.77</c:v>
                </c:pt>
                <c:pt idx="2">
                  <c:v>86.51</c:v>
                </c:pt>
                <c:pt idx="3">
                  <c:v>87.63</c:v>
                </c:pt>
              </c:numCache>
            </c:numRef>
          </c:val>
        </c:ser>
        <c:marker val="1"/>
        <c:axId val="126631936"/>
        <c:axId val="126633472"/>
      </c:lineChart>
      <c:catAx>
        <c:axId val="1266319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 i="0" baseline="0"/>
            </a:pPr>
            <a:endParaRPr lang="pt-BR"/>
          </a:p>
        </c:txPr>
        <c:crossAx val="126633472"/>
        <c:crosses val="autoZero"/>
        <c:auto val="1"/>
        <c:lblAlgn val="ctr"/>
        <c:lblOffset val="100"/>
      </c:catAx>
      <c:valAx>
        <c:axId val="12663347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99"/>
            </a:pPr>
            <a:endParaRPr lang="pt-BR"/>
          </a:p>
        </c:txPr>
        <c:crossAx val="12663193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798"/>
      </a:pPr>
      <a:endParaRPr lang="pt-B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8"/>
  <c:chart>
    <c:autoTitleDeleted val="1"/>
    <c:plotArea>
      <c:layout/>
      <c:lineChart>
        <c:grouping val="standard"/>
        <c:ser>
          <c:idx val="0"/>
          <c:order val="0"/>
          <c:tx>
            <c:strRef>
              <c:f>Plan1!$B$1</c:f>
              <c:strCache>
                <c:ptCount val="1"/>
                <c:pt idx="0">
                  <c:v>Pessoal Executivo</c:v>
                </c:pt>
              </c:strCache>
            </c:strRef>
          </c:tx>
          <c:dLbls>
            <c:dLbl>
              <c:idx val="0"/>
              <c:layout>
                <c:manualLayout>
                  <c:x val="-5.6019882006789486E-2"/>
                  <c:y val="7.5337649053677194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4.8034523159390503E-2"/>
                  <c:y val="-6.8380231895599705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-5.0598603102906842E-2"/>
                  <c:y val="-3.07988659220562E-2"/>
                </c:manualLayout>
              </c:layout>
              <c:showVal val="1"/>
            </c:dLbl>
            <c:dLbl>
              <c:idx val="3"/>
              <c:layout>
                <c:manualLayout>
                  <c:x val="-4.3370231231062893E-2"/>
                  <c:y val="5.231037489102028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47,49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7.6922067433879424E-3"/>
                  <c:y val="-1.1053569332169496E-2"/>
                </c:manualLayout>
              </c:layout>
              <c:dLblPos val="r"/>
              <c:showVal val="1"/>
            </c:dLbl>
            <c:dLbl>
              <c:idx val="6"/>
              <c:layout>
                <c:manualLayout>
                  <c:x val="-2.5641025641027103E-3"/>
                  <c:y val="-2.7952370041838315E-2"/>
                </c:manualLayout>
              </c:layout>
              <c:dLblPos val="r"/>
              <c:showVal val="1"/>
            </c:dLbl>
            <c:dLbl>
              <c:idx val="7"/>
              <c:layout>
                <c:manualLayout>
                  <c:x val="0"/>
                  <c:y val="-2.2361896033470649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sz="1500" b="1" baseline="0"/>
                </a:pPr>
                <a:endParaRPr lang="pt-BR"/>
              </a:p>
            </c:txPr>
            <c:showVal val="1"/>
          </c:dLbls>
          <c:cat>
            <c:numRef>
              <c:f>Plan1!$A$2:$A$5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Plan1!$B$2:$B$5</c:f>
              <c:numCache>
                <c:formatCode>General</c:formatCode>
                <c:ptCount val="4"/>
                <c:pt idx="0">
                  <c:v>48.28</c:v>
                </c:pt>
                <c:pt idx="1">
                  <c:v>46.25</c:v>
                </c:pt>
                <c:pt idx="2" formatCode="0.00">
                  <c:v>49.07</c:v>
                </c:pt>
                <c:pt idx="3" formatCode="0.00">
                  <c:v>49.02</c:v>
                </c:pt>
              </c:numCache>
            </c:numRef>
          </c:val>
        </c:ser>
        <c:marker val="1"/>
        <c:axId val="137117056"/>
        <c:axId val="137118848"/>
      </c:lineChart>
      <c:catAx>
        <c:axId val="1371170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 i="0" baseline="0"/>
            </a:pPr>
            <a:endParaRPr lang="pt-BR"/>
          </a:p>
        </c:txPr>
        <c:crossAx val="137118848"/>
        <c:crosses val="autoZero"/>
        <c:auto val="1"/>
        <c:lblAlgn val="ctr"/>
        <c:lblOffset val="100"/>
      </c:catAx>
      <c:valAx>
        <c:axId val="13711884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100"/>
            </a:pPr>
            <a:endParaRPr lang="pt-BR"/>
          </a:p>
        </c:txPr>
        <c:crossAx val="13711705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style val="8"/>
  <c:chart>
    <c:autoTitleDeleted val="1"/>
    <c:plotArea>
      <c:layout/>
      <c:lineChart>
        <c:grouping val="standard"/>
        <c:ser>
          <c:idx val="0"/>
          <c:order val="0"/>
          <c:tx>
            <c:strRef>
              <c:f>Plan1!$B$1</c:f>
              <c:strCache>
                <c:ptCount val="1"/>
                <c:pt idx="0">
                  <c:v>Pessoal Legislativo</c:v>
                </c:pt>
              </c:strCache>
            </c:strRef>
          </c:tx>
          <c:dLbls>
            <c:dLbl>
              <c:idx val="0"/>
              <c:layout>
                <c:manualLayout>
                  <c:x val="-4.1460544890091822E-2"/>
                  <c:y val="-6.9109290093485501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5.2088482204240914E-2"/>
                  <c:y val="8.7226601110779067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-5.2767966223753793E-2"/>
                  <c:y val="-3.5571370032717292E-2"/>
                </c:manualLayout>
              </c:layout>
              <c:showVal val="1"/>
            </c:dLbl>
            <c:dLbl>
              <c:idx val="3"/>
              <c:layout>
                <c:manualLayout>
                  <c:x val="-4.1460544890091822E-2"/>
                  <c:y val="8.1814151075249725E-2"/>
                </c:manualLayout>
              </c:layout>
              <c:showVal val="1"/>
            </c:dLbl>
            <c:dLbl>
              <c:idx val="4"/>
              <c:layout>
                <c:manualLayout>
                  <c:x val="7.6922067433879424E-3"/>
                  <c:y val="-1.1053569332169503E-2"/>
                </c:manualLayout>
              </c:layout>
              <c:dLblPos val="r"/>
              <c:showVal val="1"/>
            </c:dLbl>
            <c:dLbl>
              <c:idx val="6"/>
              <c:layout>
                <c:manualLayout>
                  <c:x val="-2.5641025641027116E-3"/>
                  <c:y val="-2.7952370041838315E-2"/>
                </c:manualLayout>
              </c:layout>
              <c:dLblPos val="r"/>
              <c:showVal val="1"/>
            </c:dLbl>
            <c:dLbl>
              <c:idx val="7"/>
              <c:layout>
                <c:manualLayout>
                  <c:x val="0"/>
                  <c:y val="-2.2361896033470649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sz="1500" b="1" baseline="0"/>
                </a:pPr>
                <a:endParaRPr lang="pt-BR"/>
              </a:p>
            </c:txPr>
            <c:showVal val="1"/>
          </c:dLbls>
          <c:cat>
            <c:numRef>
              <c:f>Plan1!$A$2:$A$5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Plan1!$B$2:$B$5</c:f>
              <c:numCache>
                <c:formatCode>_-* #,##0.00_-;\-* #,##0.00_-;_-* "-"??_-;_-@_-</c:formatCode>
                <c:ptCount val="4"/>
                <c:pt idx="0">
                  <c:v>1.86</c:v>
                </c:pt>
                <c:pt idx="1">
                  <c:v>1.81</c:v>
                </c:pt>
                <c:pt idx="2">
                  <c:v>1.61</c:v>
                </c:pt>
                <c:pt idx="3">
                  <c:v>1.9200000000000002</c:v>
                </c:pt>
              </c:numCache>
            </c:numRef>
          </c:val>
        </c:ser>
        <c:marker val="1"/>
        <c:axId val="136197248"/>
        <c:axId val="136198784"/>
      </c:lineChart>
      <c:catAx>
        <c:axId val="13619724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 i="0" baseline="0"/>
            </a:pPr>
            <a:endParaRPr lang="pt-BR"/>
          </a:p>
        </c:txPr>
        <c:crossAx val="136198784"/>
        <c:crosses val="autoZero"/>
        <c:auto val="1"/>
        <c:lblAlgn val="ctr"/>
        <c:lblOffset val="100"/>
      </c:catAx>
      <c:valAx>
        <c:axId val="136198784"/>
        <c:scaling>
          <c:orientation val="minMax"/>
        </c:scaling>
        <c:axPos val="l"/>
        <c:majorGridlines/>
        <c:numFmt formatCode="_-* #,##0.00_-;\-* #,##0.00_-;_-* &quot;-&quot;??_-;_-@_-" sourceLinked="1"/>
        <c:tickLblPos val="nextTo"/>
        <c:txPr>
          <a:bodyPr/>
          <a:lstStyle/>
          <a:p>
            <a:pPr>
              <a:defRPr sz="1099"/>
            </a:pPr>
            <a:endParaRPr lang="pt-BR"/>
          </a:p>
        </c:txPr>
        <c:crossAx val="13619724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798"/>
      </a:pPr>
      <a:endParaRPr lang="pt-BR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style val="8"/>
  <c:chart>
    <c:autoTitleDeleted val="1"/>
    <c:plotArea>
      <c:layout/>
      <c:lineChart>
        <c:grouping val="standard"/>
        <c:ser>
          <c:idx val="0"/>
          <c:order val="0"/>
          <c:tx>
            <c:strRef>
              <c:f>Plan1!$B$1</c:f>
              <c:strCache>
                <c:ptCount val="1"/>
                <c:pt idx="0">
                  <c:v>Investimentos</c:v>
                </c:pt>
              </c:strCache>
            </c:strRef>
          </c:tx>
          <c:dLbls>
            <c:dLbl>
              <c:idx val="0"/>
              <c:layout>
                <c:manualLayout>
                  <c:x val="-0.10584443807680649"/>
                  <c:y val="-4.3220054858334918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0.1330690582209034"/>
                  <c:y val="5.7582205576190384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-0.10010703468514397"/>
                  <c:y val="4.3279153748704051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-1.12232834347613E-2"/>
                  <c:y val="-4.475914681368752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29.240.958,23 </a:t>
                    </a:r>
                    <a:endParaRPr lang="en-US" dirty="0"/>
                  </a:p>
                </c:rich>
              </c:tx>
              <c:dLblPos val="r"/>
              <c:showVal val="1"/>
            </c:dLbl>
            <c:dLbl>
              <c:idx val="4"/>
              <c:layout>
                <c:manualLayout>
                  <c:x val="7.6922067433879433E-3"/>
                  <c:y val="-1.1053569332169503E-2"/>
                </c:manualLayout>
              </c:layout>
              <c:dLblPos val="r"/>
              <c:showVal val="1"/>
            </c:dLbl>
            <c:dLbl>
              <c:idx val="6"/>
              <c:layout>
                <c:manualLayout>
                  <c:x val="-2.5641025641027116E-3"/>
                  <c:y val="-2.7952370041838332E-2"/>
                </c:manualLayout>
              </c:layout>
              <c:dLblPos val="r"/>
              <c:showVal val="1"/>
            </c:dLbl>
            <c:dLbl>
              <c:idx val="7"/>
              <c:layout>
                <c:manualLayout>
                  <c:x val="0"/>
                  <c:y val="-2.2361896033470649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sz="1500" b="1" baseline="0"/>
                </a:pPr>
                <a:endParaRPr lang="pt-BR"/>
              </a:p>
            </c:txPr>
            <c:showVal val="1"/>
          </c:dLbls>
          <c:cat>
            <c:numRef>
              <c:f>Plan1!$A$2:$A$5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Plan1!$B$2:$B$5</c:f>
              <c:numCache>
                <c:formatCode>_-* #,##0.00_-;\-* #,##0.00_-;_-* "-"??_-;_-@_-</c:formatCode>
                <c:ptCount val="4"/>
                <c:pt idx="0">
                  <c:v>36027278.090000011</c:v>
                </c:pt>
                <c:pt idx="1">
                  <c:v>18708240.43</c:v>
                </c:pt>
                <c:pt idx="2">
                  <c:v>18916681.899999999</c:v>
                </c:pt>
                <c:pt idx="3">
                  <c:v>21528897.010000005</c:v>
                </c:pt>
              </c:numCache>
            </c:numRef>
          </c:val>
        </c:ser>
        <c:marker val="1"/>
        <c:axId val="137279744"/>
        <c:axId val="137281536"/>
      </c:lineChart>
      <c:catAx>
        <c:axId val="13727974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 i="0" baseline="0"/>
            </a:pPr>
            <a:endParaRPr lang="pt-BR"/>
          </a:p>
        </c:txPr>
        <c:crossAx val="137281536"/>
        <c:crosses val="autoZero"/>
        <c:auto val="1"/>
        <c:lblAlgn val="ctr"/>
        <c:lblOffset val="100"/>
      </c:catAx>
      <c:valAx>
        <c:axId val="137281536"/>
        <c:scaling>
          <c:orientation val="minMax"/>
        </c:scaling>
        <c:axPos val="l"/>
        <c:majorGridlines/>
        <c:numFmt formatCode="_-* #,##0.00_-;\-* #,##0.00_-;_-* &quot;-&quot;??_-;_-@_-" sourceLinked="1"/>
        <c:tickLblPos val="nextTo"/>
        <c:txPr>
          <a:bodyPr/>
          <a:lstStyle/>
          <a:p>
            <a:pPr>
              <a:defRPr sz="1099"/>
            </a:pPr>
            <a:endParaRPr lang="pt-BR"/>
          </a:p>
        </c:txPr>
        <c:crossAx val="13727974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798"/>
      </a:pPr>
      <a:endParaRPr lang="pt-BR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style val="4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Série 1</c:v>
                </c:pt>
              </c:strCache>
            </c:strRef>
          </c:tx>
          <c:dLbls>
            <c:dLbl>
              <c:idx val="0"/>
              <c:layout>
                <c:manualLayout>
                  <c:x val="4.5220521556484233E-3"/>
                  <c:y val="-4.0071305208512172E-4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1.5074298487252604E-3"/>
                  <c:y val="-2.818121218854471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39.967.152,36 </a:t>
                    </a:r>
                    <a:endParaRPr lang="en-US" dirty="0"/>
                  </a:p>
                </c:rich>
              </c:tx>
              <c:dLblPos val="outEnd"/>
              <c:showVal val="1"/>
            </c:dLbl>
            <c:dLbl>
              <c:idx val="2"/>
              <c:layout>
                <c:manualLayout>
                  <c:x val="-7.5371492436263022E-3"/>
                  <c:y val="5.0875660280170886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dirty="0" smtClean="0"/>
                      <a:t>179.960.506,44</a:t>
                    </a:r>
                    <a:endParaRPr lang="en-US" dirty="0"/>
                  </a:p>
                </c:rich>
              </c:tx>
              <c:dLblPos val="outEnd"/>
              <c:showVal val="1"/>
            </c:dLbl>
            <c:dLbl>
              <c:idx val="3"/>
              <c:layout>
                <c:manualLayout>
                  <c:x val="4.5222895461757787E-3"/>
                  <c:y val="1.581768692367514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68.811.445,92 </a:t>
                    </a:r>
                    <a:endParaRPr lang="en-US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500" b="1" i="0" baseline="0"/>
                </a:pPr>
                <a:endParaRPr lang="pt-BR"/>
              </a:p>
            </c:txPr>
            <c:dLblPos val="inEnd"/>
            <c:showVal val="1"/>
          </c:dLbls>
          <c:cat>
            <c:strRef>
              <c:f>Plan1!$A$2:$A$5</c:f>
              <c:strCache>
                <c:ptCount val="4"/>
                <c:pt idx="0">
                  <c:v>Inicial</c:v>
                </c:pt>
                <c:pt idx="1">
                  <c:v>Créditos Adicionais</c:v>
                </c:pt>
                <c:pt idx="2">
                  <c:v>Baixas</c:v>
                </c:pt>
                <c:pt idx="3">
                  <c:v>Saldo</c:v>
                </c:pt>
              </c:strCache>
            </c:strRef>
          </c:cat>
          <c:val>
            <c:numRef>
              <c:f>Plan1!$B$2:$B$5</c:f>
              <c:numCache>
                <c:formatCode>_-* #,##0.00_-;\-* #,##0.00_-;_-* "-"??_-;_-@_-</c:formatCode>
                <c:ptCount val="4"/>
                <c:pt idx="0">
                  <c:v>208804800</c:v>
                </c:pt>
                <c:pt idx="1">
                  <c:v>35516924.390000001</c:v>
                </c:pt>
                <c:pt idx="2">
                  <c:v>115235038.88</c:v>
                </c:pt>
                <c:pt idx="3">
                  <c:v>129086685.50999999</c:v>
                </c:pt>
              </c:numCache>
            </c:numRef>
          </c:val>
        </c:ser>
        <c:gapWidth val="75"/>
        <c:overlap val="40"/>
        <c:axId val="137832704"/>
        <c:axId val="137842688"/>
      </c:barChart>
      <c:catAx>
        <c:axId val="13783270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 b="0" i="0" baseline="0"/>
            </a:pPr>
            <a:endParaRPr lang="pt-BR"/>
          </a:p>
        </c:txPr>
        <c:crossAx val="137842688"/>
        <c:crosses val="autoZero"/>
        <c:auto val="1"/>
        <c:lblAlgn val="ctr"/>
        <c:lblOffset val="100"/>
      </c:catAx>
      <c:valAx>
        <c:axId val="137842688"/>
        <c:scaling>
          <c:orientation val="minMax"/>
        </c:scaling>
        <c:axPos val="l"/>
        <c:majorGridlines/>
        <c:numFmt formatCode="_-* #,##0.00_-;\-* #,##0.00_-;_-* &quot;-&quot;??_-;_-@_-" sourceLinked="1"/>
        <c:majorTickMark val="none"/>
        <c:tickLblPos val="nextTo"/>
        <c:txPr>
          <a:bodyPr/>
          <a:lstStyle/>
          <a:p>
            <a:pPr>
              <a:defRPr sz="1400" baseline="0"/>
            </a:pPr>
            <a:endParaRPr lang="pt-BR"/>
          </a:p>
        </c:txPr>
        <c:crossAx val="13783270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pt-BR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77188" cy="512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23" tIns="47363" rIns="94723" bIns="47363" numCol="1" anchor="t" anchorCtr="0" compatLnSpc="1">
            <a:prstTxWarp prst="textNoShape">
              <a:avLst/>
            </a:prstTxWarp>
          </a:bodyPr>
          <a:lstStyle>
            <a:lvl1pPr algn="l" defTabSz="947554">
              <a:defRPr sz="1200"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463" y="0"/>
            <a:ext cx="3077188" cy="512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23" tIns="47363" rIns="94723" bIns="47363" numCol="1" anchor="t" anchorCtr="0" compatLnSpc="1">
            <a:prstTxWarp prst="textNoShape">
              <a:avLst/>
            </a:prstTxWarp>
          </a:bodyPr>
          <a:lstStyle>
            <a:lvl1pPr algn="r" defTabSz="947554">
              <a:defRPr sz="1200"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720115"/>
            <a:ext cx="3077188" cy="512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23" tIns="47363" rIns="94723" bIns="47363" numCol="1" anchor="b" anchorCtr="0" compatLnSpc="1">
            <a:prstTxWarp prst="textNoShape">
              <a:avLst/>
            </a:prstTxWarp>
          </a:bodyPr>
          <a:lstStyle>
            <a:lvl1pPr algn="l" defTabSz="947554">
              <a:defRPr sz="1200"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463" y="9720115"/>
            <a:ext cx="3077188" cy="512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23" tIns="47363" rIns="94723" bIns="47363" numCol="1" anchor="b" anchorCtr="0" compatLnSpc="1">
            <a:prstTxWarp prst="textNoShape">
              <a:avLst/>
            </a:prstTxWarp>
          </a:bodyPr>
          <a:lstStyle>
            <a:lvl1pPr algn="r" defTabSz="947554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FDDFC3F-3E62-4E97-8D73-544AE4ADBA1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137" cy="512304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4020506" y="0"/>
            <a:ext cx="3077137" cy="512304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0C81D1B9-2382-47B4-81D4-4237885471F1}" type="datetimeFigureOut">
              <a:rPr lang="pt-BR" smtClean="0"/>
              <a:pPr/>
              <a:t>21/02/2017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768350"/>
            <a:ext cx="554355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68" tIns="47384" rIns="94768" bIns="47384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709599" y="4861155"/>
            <a:ext cx="5680103" cy="4605821"/>
          </a:xfrm>
          <a:prstGeom prst="rect">
            <a:avLst/>
          </a:prstGeom>
        </p:spPr>
        <p:txBody>
          <a:bodyPr vert="horz" lIns="94768" tIns="47384" rIns="94768" bIns="47384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720673"/>
            <a:ext cx="307713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4020506" y="9720673"/>
            <a:ext cx="307713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E98C1932-158B-4A4C-954E-A2F2F05F70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86F856-8D31-40E7-872B-9FE55106601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76055-26FA-455F-8A44-BB5EA28C274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6F165-AEF4-41A5-AA75-741FDA2D612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E02A50-DB9E-40D1-9098-BA9F93F3111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F2BB8-E472-4BEC-BA3D-A4C27E7675C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523E4-4077-4CFD-9AB0-D67366AA5B7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987A9-C91F-4C85-A68D-8476DB04DD4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623E8-CB69-42FE-9F69-B54F3BB9771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28E268-621A-4E7D-8C84-161BACA12D0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94C02A-1C61-471A-95F4-F850F30B088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EBF35-BD2E-4981-9D14-36FA7D57D4F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D2E5E-CF2B-4B08-ABDE-D6946DC0A39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e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abela 2"/>
          <p:cNvSpPr>
            <a:spLocks noGrp="1"/>
          </p:cNvSpPr>
          <p:nvPr>
            <p:ph type="tbl" idx="1"/>
          </p:nvPr>
        </p:nvSpPr>
        <p:spPr>
          <a:xfrm>
            <a:off x="495300" y="1600200"/>
            <a:ext cx="8915400" cy="4525963"/>
          </a:xfrm>
        </p:spPr>
        <p:txBody>
          <a:bodyPr/>
          <a:lstStyle/>
          <a:p>
            <a:pPr lvl="0"/>
            <a:endParaRPr lang="pt-BR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17BD53-65DC-48BB-BFB7-DAC6E6C2F20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ítulo e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Gráfico 2"/>
          <p:cNvSpPr>
            <a:spLocks noGrp="1"/>
          </p:cNvSpPr>
          <p:nvPr>
            <p:ph type="chart" idx="1"/>
          </p:nvPr>
        </p:nvSpPr>
        <p:spPr>
          <a:xfrm>
            <a:off x="495300" y="1600200"/>
            <a:ext cx="8915400" cy="4525963"/>
          </a:xfrm>
        </p:spPr>
        <p:txBody>
          <a:bodyPr/>
          <a:lstStyle/>
          <a:p>
            <a:pPr lvl="0"/>
            <a:endParaRPr lang="pt-BR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CF131D-8B11-4913-872A-CF58A74163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15DC19D-9E68-4F59-84C3-65AAB73D28C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Planilha_do_Microsoft_Office_Excel_97-20031.xls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Planilha_do_Microsoft_Office_Excel_97-20032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Planilha_do_Microsoft_Office_Excel_97-20033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Planilha_do_Microsoft_Office_Excel_97-20034.xls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.png"/><Relationship Id="rId4" Type="http://schemas.openxmlformats.org/officeDocument/2006/relationships/oleObject" Target="../embeddings/Planilha_do_Microsoft_Office_Excel_97-20035.xls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Planilha_do_Microsoft_Office_Excel_97-20036.xls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Planilha_do_Microsoft_Office_Excel_97-20037.xls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Planilha_do_Microsoft_Office_Excel_97-20039.xls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Planilha_do_Microsoft_Office_Excel_97-200310.xls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1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Planilha_do_Microsoft_Office_Excel_97-200312.xls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13.xls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1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1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1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7.vml"/><Relationship Id="rId4" Type="http://schemas.openxmlformats.org/officeDocument/2006/relationships/oleObject" Target="../embeddings/Planilha_do_Microsoft_Office_Excel_97-200317.xls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4" Type="http://schemas.openxmlformats.org/officeDocument/2006/relationships/oleObject" Target="../embeddings/Planilha_do_Microsoft_Office_Excel_97-200318.xls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5" Type="http://schemas.openxmlformats.org/officeDocument/2006/relationships/oleObject" Target="../embeddings/Planilha_do_Microsoft_Office_Excel_97-200319.xls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4" Type="http://schemas.openxmlformats.org/officeDocument/2006/relationships/oleObject" Target="../embeddings/Planilha_do_Microsoft_Office_Excel_97-200320.xls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2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2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2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2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1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2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1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-848544" y="4292600"/>
            <a:ext cx="9906000" cy="244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pt-BR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akerSignet BT" pitchFamily="34" charset="0"/>
            </a:endParaRPr>
          </a:p>
          <a:p>
            <a:pPr algn="ctr">
              <a:defRPr/>
            </a:pPr>
            <a:endParaRPr lang="pt-BR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akerSignet BT" pitchFamily="34" charset="0"/>
            </a:endParaRPr>
          </a:p>
          <a:p>
            <a:pPr algn="ctr">
              <a:defRPr/>
            </a:pPr>
            <a:r>
              <a:rPr lang="pt-BR" sz="45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akerSignet BT" pitchFamily="34" charset="0"/>
              </a:rPr>
              <a:t>Município de Gaspar</a:t>
            </a:r>
          </a:p>
          <a:p>
            <a:pPr algn="r">
              <a:defRPr/>
            </a:pPr>
            <a:endParaRPr lang="pt-BR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akerSignet BT" pitchFamily="34" charset="0"/>
            </a:endParaRPr>
          </a:p>
        </p:txBody>
      </p:sp>
      <p:sp>
        <p:nvSpPr>
          <p:cNvPr id="88068" name="Line 4"/>
          <p:cNvSpPr>
            <a:spLocks noChangeShapeType="1"/>
          </p:cNvSpPr>
          <p:nvPr/>
        </p:nvSpPr>
        <p:spPr bwMode="auto">
          <a:xfrm flipV="1">
            <a:off x="0" y="4724400"/>
            <a:ext cx="9906000" cy="0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 algn="just">
              <a:defRPr/>
            </a:pPr>
            <a:endParaRPr lang="pt-BR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17412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1352" y="5085184"/>
            <a:ext cx="1223962" cy="1393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8673" name="Picture 1" descr="C:\Users\jeancarlos\Desktop\DJI00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472" y="188640"/>
            <a:ext cx="9505056" cy="44408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5300" y="1600200"/>
            <a:ext cx="8915400" cy="226060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Audiência Pública</a:t>
            </a:r>
          </a:p>
          <a:p>
            <a:pPr algn="ctr" eaLnBrk="1" hangingPunct="1">
              <a:buFontTx/>
              <a:buNone/>
              <a:defRPr/>
            </a:pPr>
            <a:endParaRPr lang="pt-BR" sz="21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buFontTx/>
              <a:buNone/>
              <a:defRPr/>
            </a:pPr>
            <a:r>
              <a:rPr lang="pt-BR" sz="2500" dirty="0"/>
              <a:t>AVALIAÇÃO DAS METAS FISCAIS</a:t>
            </a:r>
          </a:p>
          <a:p>
            <a:pPr algn="ctr" eaLnBrk="1" hangingPunct="1">
              <a:buFontTx/>
              <a:buNone/>
              <a:defRPr/>
            </a:pPr>
            <a:r>
              <a:rPr lang="pt-BR" sz="2500" b="1" dirty="0" smtClean="0"/>
              <a:t>3º </a:t>
            </a:r>
            <a:r>
              <a:rPr lang="pt-BR" sz="2500" b="1" dirty="0"/>
              <a:t>QUADRIMESTRE DE </a:t>
            </a:r>
            <a:r>
              <a:rPr lang="pt-BR" sz="2500" b="1" dirty="0" smtClean="0"/>
              <a:t>2016</a:t>
            </a:r>
            <a:endParaRPr lang="pt-BR" sz="2100" b="1" dirty="0"/>
          </a:p>
          <a:p>
            <a:pPr algn="ctr" eaLnBrk="1" hangingPunct="1">
              <a:buFontTx/>
              <a:buNone/>
              <a:defRPr/>
            </a:pPr>
            <a:endParaRPr lang="pt-BR" sz="2600" b="1" dirty="0"/>
          </a:p>
          <a:p>
            <a:pPr algn="ctr" eaLnBrk="1" hangingPunct="1">
              <a:buFontTx/>
              <a:buNone/>
              <a:defRPr/>
            </a:pPr>
            <a:endParaRPr lang="pt-BR" sz="3600" dirty="0"/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0" y="4025900"/>
            <a:ext cx="9906000" cy="260180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lIns="252000" tIns="252000" rIns="252000" bIns="252000">
            <a:spAutoFit/>
          </a:bodyPr>
          <a:lstStyle/>
          <a:p>
            <a:pPr lvl="2">
              <a:defRPr/>
            </a:pPr>
            <a:r>
              <a:rPr lang="pt-BR" sz="2000" dirty="0" smtClean="0"/>
              <a:t>Prefeito a época:</a:t>
            </a:r>
            <a:endParaRPr lang="pt-BR" sz="2000" dirty="0"/>
          </a:p>
          <a:p>
            <a:pPr lvl="2">
              <a:defRPr/>
            </a:pPr>
            <a:r>
              <a:rPr lang="pt-BR" sz="2000" b="1" dirty="0" smtClean="0"/>
              <a:t>Pedro Celso </a:t>
            </a:r>
            <a:r>
              <a:rPr lang="pt-BR" sz="2000" b="1" dirty="0" err="1" smtClean="0"/>
              <a:t>Zuchi</a:t>
            </a:r>
            <a:endParaRPr lang="pt-BR" sz="2000" b="1" dirty="0"/>
          </a:p>
          <a:p>
            <a:pPr lvl="2">
              <a:defRPr/>
            </a:pPr>
            <a:endParaRPr lang="pt-BR" sz="2000" dirty="0"/>
          </a:p>
          <a:p>
            <a:pPr lvl="2">
              <a:defRPr/>
            </a:pPr>
            <a:r>
              <a:rPr lang="pt-BR" sz="2000" dirty="0"/>
              <a:t>Secretário Municipal </a:t>
            </a:r>
            <a:r>
              <a:rPr lang="pt-BR" sz="2000" dirty="0" smtClean="0"/>
              <a:t>de </a:t>
            </a:r>
            <a:r>
              <a:rPr lang="pt-BR" sz="2000" dirty="0"/>
              <a:t>Administração </a:t>
            </a:r>
            <a:r>
              <a:rPr lang="pt-BR" sz="2000" dirty="0" smtClean="0"/>
              <a:t>e Gestão a época:</a:t>
            </a:r>
          </a:p>
          <a:p>
            <a:pPr lvl="2">
              <a:defRPr/>
            </a:pPr>
            <a:r>
              <a:rPr lang="pt-BR" sz="2000" b="1" dirty="0" smtClean="0"/>
              <a:t>Carlos Alberto </a:t>
            </a:r>
            <a:r>
              <a:rPr lang="pt-BR" sz="2000" b="1" dirty="0" err="1" smtClean="0"/>
              <a:t>Peixer</a:t>
            </a:r>
            <a:r>
              <a:rPr lang="pt-BR" sz="2000" b="1" dirty="0" smtClean="0"/>
              <a:t> Vinci</a:t>
            </a:r>
            <a:endParaRPr lang="pt-BR" sz="2000" b="1" dirty="0"/>
          </a:p>
          <a:p>
            <a:pPr lvl="2">
              <a:defRPr/>
            </a:pPr>
            <a:endParaRPr lang="pt-BR" sz="1800" b="1" dirty="0"/>
          </a:p>
          <a:p>
            <a:pPr lvl="2" algn="ctr">
              <a:defRPr/>
            </a:pPr>
            <a:r>
              <a:rPr lang="pt-BR" sz="1800" b="1" dirty="0"/>
              <a:t>Câmara de Vereadores – </a:t>
            </a:r>
            <a:r>
              <a:rPr lang="pt-BR" sz="1800" b="1" dirty="0" smtClean="0"/>
              <a:t>Fevereiro de 2017</a:t>
            </a:r>
            <a:endParaRPr lang="pt-BR" sz="1800" b="1" dirty="0"/>
          </a:p>
        </p:txBody>
      </p:sp>
      <p:pic>
        <p:nvPicPr>
          <p:cNvPr id="1843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9096" name="Rectangle 8"/>
          <p:cNvSpPr>
            <a:spLocks noChangeArrowheads="1"/>
          </p:cNvSpPr>
          <p:nvPr/>
        </p:nvSpPr>
        <p:spPr bwMode="auto">
          <a:xfrm>
            <a:off x="728663" y="4905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pt-BR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Município </a:t>
            </a: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Gaspar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49313" y="1927225"/>
            <a:ext cx="8129587" cy="4525963"/>
          </a:xfrm>
        </p:spPr>
        <p:txBody>
          <a:bodyPr/>
          <a:lstStyle/>
          <a:p>
            <a:pPr marL="0" indent="0"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pt-BR" sz="2800" dirty="0" smtClean="0"/>
              <a:t>    	</a:t>
            </a:r>
            <a:r>
              <a:rPr lang="pt-BR" sz="1600" dirty="0" smtClean="0"/>
              <a:t>O Executivo Municipal de Gaspar, em cumprimento ao disposto no art. 9º, § 4º da Lei Complementar nº. 101, de 04 de maio de 2000, Lei de Responsabilidade Fiscal, em Audiência Pública junto a Comissão de Economia, Finanças e Fiscalização da Câmara de Vereadores, com a atribuição referida no § 3º do Art. 166, da Constituição Federal, torna público os demonstrativos do cumprimento das Metas Fiscais relativas ao 3º quadrimestre de 2016, compreendendo os órgãos e entidades da administração direta e indireta do Município.</a:t>
            </a:r>
          </a:p>
        </p:txBody>
      </p:sp>
      <p:pic>
        <p:nvPicPr>
          <p:cNvPr id="1945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90118" name="Rectangle 6"/>
          <p:cNvSpPr>
            <a:spLocks noChangeArrowheads="1"/>
          </p:cNvSpPr>
          <p:nvPr/>
        </p:nvSpPr>
        <p:spPr bwMode="auto">
          <a:xfrm>
            <a:off x="920750" y="490538"/>
            <a:ext cx="79200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pt-BR" sz="35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Município de Gaspar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83" name="Group 91"/>
          <p:cNvGraphicFramePr>
            <a:graphicFrameLocks noGrp="1"/>
          </p:cNvGraphicFramePr>
          <p:nvPr/>
        </p:nvGraphicFramePr>
        <p:xfrm>
          <a:off x="1424608" y="1844824"/>
          <a:ext cx="7453312" cy="2793020"/>
        </p:xfrm>
        <a:graphic>
          <a:graphicData uri="http://schemas.openxmlformats.org/drawingml/2006/table">
            <a:tbl>
              <a:tblPr/>
              <a:tblGrid>
                <a:gridCol w="7453312"/>
              </a:tblGrid>
              <a:tr h="2793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3000" b="1" cap="small" baseline="0" dirty="0" smtClean="0">
                          <a:solidFill>
                            <a:schemeClr val="tx1"/>
                          </a:solidFill>
                          <a:ea typeface="Times New Roman" pitchFamily="18" charset="0"/>
                          <a:cs typeface="Arial" charset="0"/>
                        </a:rPr>
                        <a:t>Cumprimento dos Prazos Legais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2000" b="1" dirty="0" smtClean="0">
                        <a:solidFill>
                          <a:schemeClr val="tx1"/>
                        </a:solidFill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000" b="1" dirty="0" smtClean="0">
                          <a:solidFill>
                            <a:schemeClr val="tx1"/>
                          </a:solidFill>
                          <a:ea typeface="Times New Roman" pitchFamily="18" charset="0"/>
                          <a:cs typeface="Arial" charset="0"/>
                        </a:rPr>
                        <a:t>Publicações</a:t>
                      </a:r>
                      <a:endParaRPr lang="pt-BR" sz="2000" dirty="0" smtClean="0">
                        <a:solidFill>
                          <a:schemeClr val="tx1"/>
                        </a:solidFill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Diário Oficial dos Municípios – DOM/SC Edição </a:t>
                      </a:r>
                      <a:r>
                        <a:rPr lang="pt-BR" sz="1600" dirty="0" smtClean="0">
                          <a:solidFill>
                            <a:schemeClr val="tx1"/>
                          </a:solidFill>
                        </a:rPr>
                        <a:t>nº. 2.179</a:t>
                      </a: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, de 30/01/2017.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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Relatório de Gestão Fiscal do 3º Quadrimestre de 2016.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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Relatório Resumido da Execução Orçamentária do 6º Bimestre de 2016.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483" name="Picture 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>
          <a:xfrm>
            <a:off x="819150" y="1196975"/>
            <a:ext cx="8047038" cy="20081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Avaliação das Metas de Arrecadação</a:t>
            </a:r>
          </a:p>
        </p:txBody>
      </p:sp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819150" y="3213100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271463" y="4743450"/>
            <a:ext cx="30432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  <a:ea typeface="Times New Roman" pitchFamily="18" charset="0"/>
                <a:cs typeface="Arial" charset="0"/>
              </a:rPr>
              <a:t>Legislação</a:t>
            </a:r>
            <a:r>
              <a:rPr lang="pt-BR" sz="2000" b="1" dirty="0">
                <a:solidFill>
                  <a:schemeClr val="tx1"/>
                </a:solidFill>
                <a:ea typeface="Times New Roman" pitchFamily="18" charset="0"/>
                <a:cs typeface="Arial" charset="0"/>
              </a:rPr>
              <a:t>:</a:t>
            </a:r>
            <a:endParaRPr lang="pt-BR" sz="2000" dirty="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  <a:p>
            <a:pPr eaLnBrk="0" hangingPunct="0"/>
            <a:endParaRPr lang="pt-BR" sz="2000" dirty="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185356" name="Group 12"/>
          <p:cNvGraphicFramePr>
            <a:graphicFrameLocks noGrp="1"/>
          </p:cNvGraphicFramePr>
          <p:nvPr/>
        </p:nvGraphicFramePr>
        <p:xfrm>
          <a:off x="271463" y="5240338"/>
          <a:ext cx="7723187" cy="1068388"/>
        </p:xfrm>
        <a:graphic>
          <a:graphicData uri="http://schemas.openxmlformats.org/drawingml/2006/table">
            <a:tbl>
              <a:tblPr/>
              <a:tblGrid>
                <a:gridCol w="7723187"/>
              </a:tblGrid>
              <a:tr h="10683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 Art. 13 da Lei de Responsabilidade Fiscal: “No prazo previsto no Artigo 8º, (</a:t>
                      </a: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trinta dias após a publicação do orçamento</a:t>
                      </a: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) as receitas previstas serão desdobradas em metas bimestrais de arrecadação”.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2000250" y="333375"/>
            <a:ext cx="6553200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Receita Corrente </a:t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500" b="1" dirty="0" smtClean="0">
                <a:solidFill>
                  <a:schemeClr val="tx1"/>
                </a:solidFill>
              </a:rPr>
              <a:t/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Desdobramento das Receitas Correntes.</a:t>
            </a:r>
          </a:p>
        </p:txBody>
      </p:sp>
      <p:pic>
        <p:nvPicPr>
          <p:cNvPr id="23554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23555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992560" y="2060848"/>
          <a:ext cx="8280920" cy="3428727"/>
        </p:xfrm>
        <a:graphic>
          <a:graphicData uri="http://schemas.openxmlformats.org/presentationml/2006/ole">
            <p:oleObj spid="_x0000_s23555" name="Worksheet" r:id="rId5" imgW="8343810" imgH="324811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1639888" y="333375"/>
            <a:ext cx="6553200" cy="1143000"/>
          </a:xfrm>
        </p:spPr>
        <p:txBody>
          <a:bodyPr/>
          <a:lstStyle/>
          <a:p>
            <a:pPr eaLnBrk="1" hangingPunct="1"/>
            <a:r>
              <a:rPr lang="pt-BR" sz="2000" b="1" smtClean="0">
                <a:solidFill>
                  <a:schemeClr val="tx1"/>
                </a:solidFill>
              </a:rPr>
              <a:t>Receitas Correntes:</a:t>
            </a:r>
            <a:r>
              <a:rPr lang="pt-BR" sz="2500" b="1" smtClean="0">
                <a:solidFill>
                  <a:schemeClr val="tx1"/>
                </a:solidFill>
              </a:rPr>
              <a:t> Tributárias</a:t>
            </a:r>
            <a:br>
              <a:rPr lang="pt-BR" sz="2500" b="1" smtClean="0">
                <a:solidFill>
                  <a:schemeClr val="tx1"/>
                </a:solidFill>
              </a:rPr>
            </a:br>
            <a:r>
              <a:rPr lang="pt-BR" sz="1600" smtClean="0">
                <a:solidFill>
                  <a:schemeClr val="tx1"/>
                </a:solidFill>
              </a:rPr>
              <a:t/>
            </a:r>
            <a:br>
              <a:rPr lang="pt-BR" sz="1600" smtClean="0">
                <a:solidFill>
                  <a:schemeClr val="tx1"/>
                </a:solidFill>
              </a:rPr>
            </a:br>
            <a:r>
              <a:rPr lang="pt-BR" sz="1600" smtClean="0">
                <a:solidFill>
                  <a:schemeClr val="tx1"/>
                </a:solidFill>
              </a:rPr>
              <a:t>Desdobramento das Receitas Tributárias</a:t>
            </a:r>
          </a:p>
        </p:txBody>
      </p:sp>
      <p:pic>
        <p:nvPicPr>
          <p:cNvPr id="24578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24579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1136576" y="2204864"/>
          <a:ext cx="7616006" cy="3142332"/>
        </p:xfrm>
        <a:graphic>
          <a:graphicData uri="http://schemas.openxmlformats.org/presentationml/2006/ole">
            <p:oleObj spid="_x0000_s24579" name="Worksheet" r:id="rId4" imgW="9182160" imgH="320983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xfrm>
            <a:off x="1376363" y="333375"/>
            <a:ext cx="7464425" cy="1143000"/>
          </a:xfrm>
        </p:spPr>
        <p:txBody>
          <a:bodyPr/>
          <a:lstStyle/>
          <a:p>
            <a:pPr eaLnBrk="1" hangingPunct="1"/>
            <a:r>
              <a:rPr lang="pt-BR" sz="2000" b="1" dirty="0" smtClean="0">
                <a:solidFill>
                  <a:schemeClr val="tx1"/>
                </a:solidFill>
              </a:rPr>
              <a:t>Receitas Correntes: </a:t>
            </a:r>
            <a:r>
              <a:rPr lang="pt-BR" sz="2500" b="1" dirty="0" smtClean="0">
                <a:solidFill>
                  <a:schemeClr val="tx1"/>
                </a:solidFill>
              </a:rPr>
              <a:t>Transferências Correntes</a:t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500" b="1" dirty="0" smtClean="0">
                <a:solidFill>
                  <a:schemeClr val="tx1"/>
                </a:solidFill>
              </a:rPr>
              <a:t/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Desdobramento das Transferências Correntes</a:t>
            </a:r>
          </a:p>
        </p:txBody>
      </p:sp>
      <p:pic>
        <p:nvPicPr>
          <p:cNvPr id="25602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25603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704528" y="2492896"/>
          <a:ext cx="8713092" cy="3096344"/>
        </p:xfrm>
        <a:graphic>
          <a:graphicData uri="http://schemas.openxmlformats.org/presentationml/2006/ole">
            <p:oleObj spid="_x0000_s25603" name="Worksheet" r:id="rId4" imgW="11591801" imgH="3343397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2000250" y="414338"/>
            <a:ext cx="6553200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Receita por Categoria Econômica</a:t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500" b="1" dirty="0" smtClean="0">
                <a:solidFill>
                  <a:schemeClr val="tx1"/>
                </a:solidFill>
              </a:rPr>
              <a:t/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Comportamento de cada uma das categorias de receita. Divididas em Receitas Correntes e Receitas de Capital.</a:t>
            </a:r>
          </a:p>
        </p:txBody>
      </p:sp>
      <p:pic>
        <p:nvPicPr>
          <p:cNvPr id="26627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2" name="Object 13"/>
          <p:cNvGraphicFramePr>
            <a:graphicFrameLocks noGrp="1" noChangeAspect="1"/>
          </p:cNvGraphicFramePr>
          <p:nvPr/>
        </p:nvGraphicFramePr>
        <p:xfrm>
          <a:off x="0" y="2060848"/>
          <a:ext cx="9600164" cy="3829794"/>
        </p:xfrm>
        <a:graphic>
          <a:graphicData uri="http://schemas.openxmlformats.org/presentationml/2006/ole">
            <p:oleObj spid="_x0000_s26627" name="Worksheet" r:id="rId4" imgW="10715760" imgH="365760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>
          <a:xfrm>
            <a:off x="2144713" y="414338"/>
            <a:ext cx="6121400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Avaliação das Metas de Arrecadação</a:t>
            </a:r>
            <a:r>
              <a:rPr lang="pt-BR" sz="2500" dirty="0" smtClean="0">
                <a:solidFill>
                  <a:schemeClr val="tx1"/>
                </a:solidFill>
              </a:rPr>
              <a:t/>
            </a:r>
            <a:br>
              <a:rPr lang="pt-BR" sz="2500" dirty="0" smtClean="0">
                <a:solidFill>
                  <a:schemeClr val="tx1"/>
                </a:solidFill>
              </a:rPr>
            </a:br>
            <a:r>
              <a:rPr lang="pt-BR" sz="2500" dirty="0" smtClean="0">
                <a:solidFill>
                  <a:schemeClr val="tx1"/>
                </a:solidFill>
              </a:rPr>
              <a:t/>
            </a:r>
            <a:br>
              <a:rPr lang="pt-BR" sz="2500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Relação entre as Metas de Arrecadação prevista, com a Receita efetivamente arrecadada </a:t>
            </a:r>
            <a:r>
              <a:rPr lang="pt-BR" sz="1600" dirty="0" smtClean="0">
                <a:solidFill>
                  <a:schemeClr val="tx1"/>
                </a:solidFill>
              </a:rPr>
              <a:t>no </a:t>
            </a:r>
            <a:r>
              <a:rPr lang="pt-BR" sz="1600" dirty="0" smtClean="0">
                <a:solidFill>
                  <a:schemeClr val="tx1"/>
                </a:solidFill>
              </a:rPr>
              <a:t>período</a:t>
            </a:r>
            <a:r>
              <a:rPr lang="pt-BR" sz="1600" dirty="0" smtClean="0">
                <a:solidFill>
                  <a:schemeClr val="tx1"/>
                </a:solidFill>
              </a:rPr>
              <a:t>.</a:t>
            </a:r>
          </a:p>
        </p:txBody>
      </p:sp>
      <p:graphicFrame>
        <p:nvGraphicFramePr>
          <p:cNvPr id="27650" name="Object 21"/>
          <p:cNvGraphicFramePr>
            <a:graphicFrameLocks noGrp="1" noChangeAspect="1"/>
          </p:cNvGraphicFramePr>
          <p:nvPr>
            <p:ph idx="1"/>
          </p:nvPr>
        </p:nvGraphicFramePr>
        <p:xfrm>
          <a:off x="344488" y="2204864"/>
          <a:ext cx="9134566" cy="3484736"/>
        </p:xfrm>
        <a:graphic>
          <a:graphicData uri="http://schemas.openxmlformats.org/presentationml/2006/ole">
            <p:oleObj spid="_x0000_s27650" name="Worksheet" r:id="rId4" imgW="8962920" imgH="3419565" progId="Excel.Sheet.8">
              <p:embed/>
            </p:oleObj>
          </a:graphicData>
        </a:graphic>
      </p:graphicFrame>
      <p:pic>
        <p:nvPicPr>
          <p:cNvPr id="27651" name="Picture 2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xfrm>
            <a:off x="2643188" y="333375"/>
            <a:ext cx="5310187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Comparativo da Receita Arrecada </a:t>
            </a:r>
            <a:r>
              <a:rPr lang="pt-BR" sz="2000" dirty="0" smtClean="0">
                <a:solidFill>
                  <a:schemeClr val="tx1"/>
                </a:solidFill>
              </a:rPr>
              <a:t>Nos últimos 4 Anos para o mesmo período</a:t>
            </a:r>
          </a:p>
        </p:txBody>
      </p:sp>
      <p:pic>
        <p:nvPicPr>
          <p:cNvPr id="29698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29699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1198563" y="2060848"/>
          <a:ext cx="7858893" cy="3601765"/>
        </p:xfrm>
        <a:graphic>
          <a:graphicData uri="http://schemas.openxmlformats.org/presentationml/2006/ole">
            <p:oleObj spid="_x0000_s29699" name="Worksheet" r:id="rId4" imgW="8810640" imgH="392421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5"/>
          <p:cNvSpPr>
            <a:spLocks noChangeArrowheads="1"/>
          </p:cNvSpPr>
          <p:nvPr/>
        </p:nvSpPr>
        <p:spPr bwMode="auto">
          <a:xfrm>
            <a:off x="271463" y="424230"/>
            <a:ext cx="3982309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 sz="2000" b="1" dirty="0" smtClean="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  <a:p>
            <a:endParaRPr lang="pt-BR" sz="2000" b="1" dirty="0" smtClean="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  <a:p>
            <a:endParaRPr lang="pt-BR" sz="2000" b="1" dirty="0" smtClean="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  <a:p>
            <a:r>
              <a:rPr lang="pt-BR" sz="2000" b="1" dirty="0" smtClean="0">
                <a:solidFill>
                  <a:schemeClr val="tx1"/>
                </a:solidFill>
                <a:ea typeface="Times New Roman" pitchFamily="18" charset="0"/>
                <a:cs typeface="Arial" charset="0"/>
              </a:rPr>
              <a:t>Dos </a:t>
            </a:r>
            <a:r>
              <a:rPr lang="pt-BR" sz="2000" b="1" dirty="0">
                <a:solidFill>
                  <a:schemeClr val="tx1"/>
                </a:solidFill>
                <a:ea typeface="Times New Roman" pitchFamily="18" charset="0"/>
                <a:cs typeface="Arial" charset="0"/>
              </a:rPr>
              <a:t>Resultados Apresentados:</a:t>
            </a:r>
            <a:endParaRPr lang="pt-BR" sz="2000" dirty="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  <a:p>
            <a:pPr eaLnBrk="0" hangingPunct="0"/>
            <a:endParaRPr lang="pt-BR" sz="2000" dirty="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8283" name="Group 91"/>
          <p:cNvGraphicFramePr>
            <a:graphicFrameLocks noGrp="1"/>
          </p:cNvGraphicFramePr>
          <p:nvPr/>
        </p:nvGraphicFramePr>
        <p:xfrm>
          <a:off x="1065213" y="1269256"/>
          <a:ext cx="6983412" cy="1417320"/>
        </p:xfrm>
        <a:graphic>
          <a:graphicData uri="http://schemas.openxmlformats.org/drawingml/2006/table">
            <a:tbl>
              <a:tblPr/>
              <a:tblGrid>
                <a:gridCol w="6983412"/>
              </a:tblGrid>
              <a:tr h="86360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No período analisado, o total da Receita Arrecadada, ficou abaixo da Meta de Arrecadação Prevista em 10,69%.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676" name="Rectangle 36"/>
          <p:cNvSpPr>
            <a:spLocks noChangeArrowheads="1"/>
          </p:cNvSpPr>
          <p:nvPr/>
        </p:nvSpPr>
        <p:spPr bwMode="auto">
          <a:xfrm>
            <a:off x="272480" y="3933056"/>
            <a:ext cx="54054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sz="2000" b="1" dirty="0">
                <a:solidFill>
                  <a:schemeClr val="tx1"/>
                </a:solidFill>
                <a:ea typeface="Times New Roman" pitchFamily="18" charset="0"/>
                <a:cs typeface="Arial" charset="0"/>
              </a:rPr>
              <a:t>Confronto da Previsão com a Arrecadação:</a:t>
            </a:r>
            <a:endParaRPr lang="pt-BR" sz="2000" dirty="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  <a:p>
            <a:pPr eaLnBrk="0" hangingPunct="0"/>
            <a:endParaRPr lang="pt-BR" sz="2000" dirty="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8286" name="Group 94"/>
          <p:cNvGraphicFramePr>
            <a:graphicFrameLocks noGrp="1"/>
          </p:cNvGraphicFramePr>
          <p:nvPr/>
        </p:nvGraphicFramePr>
        <p:xfrm>
          <a:off x="1066800" y="4112488"/>
          <a:ext cx="6982645" cy="1554480"/>
        </p:xfrm>
        <a:graphic>
          <a:graphicData uri="http://schemas.openxmlformats.org/drawingml/2006/table">
            <a:tbl>
              <a:tblPr/>
              <a:tblGrid>
                <a:gridCol w="6982645"/>
              </a:tblGrid>
              <a:tr h="7921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 confronto da previsão com a arrecadação, considerando a soma total das receitas, revela uma diferença à menor de arrecadação na ordem de  R$ 22.371.970,32.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8679" name="Picture 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>
          <a:xfrm>
            <a:off x="819150" y="1196975"/>
            <a:ext cx="8047038" cy="20081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Verificação do Cronograma de Desembolso</a:t>
            </a:r>
          </a:p>
        </p:txBody>
      </p:sp>
      <p:sp>
        <p:nvSpPr>
          <p:cNvPr id="30722" name="Rectangle 3"/>
          <p:cNvSpPr>
            <a:spLocks noChangeArrowheads="1"/>
          </p:cNvSpPr>
          <p:nvPr/>
        </p:nvSpPr>
        <p:spPr bwMode="auto">
          <a:xfrm>
            <a:off x="819150" y="3213100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257175" y="4889500"/>
            <a:ext cx="30432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>
                <a:solidFill>
                  <a:schemeClr val="tx1"/>
                </a:solidFill>
                <a:ea typeface="Times New Roman" pitchFamily="18" charset="0"/>
                <a:cs typeface="Arial" charset="0"/>
              </a:rPr>
              <a:t>Legislação:</a:t>
            </a:r>
            <a:endParaRPr lang="pt-BR" sz="200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186383" name="Group 15"/>
          <p:cNvGraphicFramePr>
            <a:graphicFrameLocks noGrp="1"/>
          </p:cNvGraphicFramePr>
          <p:nvPr/>
        </p:nvGraphicFramePr>
        <p:xfrm>
          <a:off x="271463" y="5229225"/>
          <a:ext cx="7723187" cy="1035969"/>
        </p:xfrm>
        <a:graphic>
          <a:graphicData uri="http://schemas.openxmlformats.org/drawingml/2006/table">
            <a:tbl>
              <a:tblPr/>
              <a:tblGrid>
                <a:gridCol w="7723187"/>
              </a:tblGrid>
              <a:tr h="103596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 Art. 8º da Lei de Responsabilidade Fiscal prevê que até trinta dias após a publicação dos Orçamentos, o Poder Executivo estabelecerá a programação financeira e o cronograma mensal de desembolso.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>
          <a:xfrm>
            <a:off x="1352550" y="347663"/>
            <a:ext cx="7261225" cy="1425575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Acompanhamento das Metas de Desembolso</a:t>
            </a:r>
            <a:r>
              <a:rPr lang="pt-BR" sz="2500" dirty="0" smtClean="0">
                <a:solidFill>
                  <a:schemeClr val="tx1"/>
                </a:solidFill>
              </a:rPr>
              <a:t/>
            </a:r>
            <a:br>
              <a:rPr lang="pt-BR" sz="2500" dirty="0" smtClean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/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Relação entre as Despesas previstas com as Despesas efetivamente realizadas no período.</a:t>
            </a:r>
          </a:p>
        </p:txBody>
      </p:sp>
      <p:pic>
        <p:nvPicPr>
          <p:cNvPr id="33795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2" name="Object 13"/>
          <p:cNvGraphicFramePr>
            <a:graphicFrameLocks noGrp="1" noChangeAspect="1"/>
          </p:cNvGraphicFramePr>
          <p:nvPr/>
        </p:nvGraphicFramePr>
        <p:xfrm>
          <a:off x="327025" y="2420938"/>
          <a:ext cx="8493125" cy="3436937"/>
        </p:xfrm>
        <a:graphic>
          <a:graphicData uri="http://schemas.openxmlformats.org/presentationml/2006/ole">
            <p:oleObj spid="_x0000_s33795" name="Worksheet" r:id="rId4" imgW="8629740" imgH="349564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>
          <a:xfrm>
            <a:off x="1352550" y="414338"/>
            <a:ext cx="7337425" cy="13589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Despesa por Categoria Econômica</a:t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1800" b="1" dirty="0" smtClean="0">
                <a:solidFill>
                  <a:schemeClr val="tx1"/>
                </a:solidFill>
              </a:rPr>
              <a:t/>
            </a:r>
            <a:br>
              <a:rPr lang="pt-BR" sz="1800" b="1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Comportamento de cada uma das categorias de despesa, considerando o previsto para o exercício e o realizado no quadrimestre que são divididas em Despesas Correntes e Despesas de Capital</a:t>
            </a:r>
            <a:br>
              <a:rPr lang="pt-BR" sz="1600" dirty="0" smtClean="0">
                <a:solidFill>
                  <a:schemeClr val="tx1"/>
                </a:solidFill>
              </a:rPr>
            </a:br>
            <a:endParaRPr lang="pt-BR" sz="16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32770" name="Object 7"/>
          <p:cNvGraphicFramePr>
            <a:graphicFrameLocks noGrp="1" noChangeAspect="1"/>
          </p:cNvGraphicFramePr>
          <p:nvPr>
            <p:ph idx="1"/>
          </p:nvPr>
        </p:nvGraphicFramePr>
        <p:xfrm>
          <a:off x="200472" y="2348880"/>
          <a:ext cx="9557704" cy="3456384"/>
        </p:xfrm>
        <a:graphic>
          <a:graphicData uri="http://schemas.openxmlformats.org/presentationml/2006/ole">
            <p:oleObj spid="_x0000_s32770" name="Worksheet" r:id="rId3" imgW="10820310" imgH="3505088" progId="Excel.Sheet.8">
              <p:embed/>
            </p:oleObj>
          </a:graphicData>
        </a:graphic>
      </p:graphicFrame>
      <p:pic>
        <p:nvPicPr>
          <p:cNvPr id="32771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2825" y="333375"/>
            <a:ext cx="5694363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Comparativo da Despesa Executada </a:t>
            </a:r>
            <a:r>
              <a:rPr lang="pt-BR" sz="2000" dirty="0" smtClean="0">
                <a:solidFill>
                  <a:schemeClr val="tx1"/>
                </a:solidFill>
              </a:rPr>
              <a:t>Nos últimos 4 Anos para o período.</a:t>
            </a:r>
          </a:p>
        </p:txBody>
      </p:sp>
      <p:pic>
        <p:nvPicPr>
          <p:cNvPr id="35842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35843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425450" y="2336800"/>
          <a:ext cx="8837613" cy="2824163"/>
        </p:xfrm>
        <a:graphic>
          <a:graphicData uri="http://schemas.openxmlformats.org/presentationml/2006/ole">
            <p:oleObj spid="_x0000_s35843" name="Worksheet" r:id="rId4" imgW="8791470" imgH="280978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500" b="1" dirty="0" smtClean="0">
                <a:solidFill>
                  <a:schemeClr val="tx1"/>
                </a:solidFill>
              </a:rPr>
              <a:t>Despesas Executada </a:t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500" dirty="0" smtClean="0">
                <a:solidFill>
                  <a:schemeClr val="tx1"/>
                </a:solidFill>
              </a:rPr>
              <a:t>Desdobramento por Função</a:t>
            </a:r>
            <a:endParaRPr lang="pt-BR" sz="2500" dirty="0"/>
          </a:p>
        </p:txBody>
      </p:sp>
      <p:pic>
        <p:nvPicPr>
          <p:cNvPr id="5" name="Picture 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175107" name="Espaço Reservado para Conteúdo 5"/>
          <p:cNvGraphicFramePr>
            <a:graphicFrameLocks noGrp="1"/>
          </p:cNvGraphicFramePr>
          <p:nvPr/>
        </p:nvGraphicFramePr>
        <p:xfrm>
          <a:off x="631825" y="1557338"/>
          <a:ext cx="8964613" cy="4787900"/>
        </p:xfrm>
        <a:graphic>
          <a:graphicData uri="http://schemas.openxmlformats.org/presentationml/2006/ole">
            <p:oleObj spid="_x0000_s175107" name="Worksheet" r:id="rId4" imgW="9801270" imgH="469573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/>
          <a:p>
            <a:r>
              <a:rPr lang="pt-BR" sz="2500" b="1" dirty="0" smtClean="0">
                <a:solidFill>
                  <a:schemeClr val="tx1"/>
                </a:solidFill>
              </a:rPr>
              <a:t>Despesas Executada </a:t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500" dirty="0" smtClean="0">
                <a:solidFill>
                  <a:schemeClr val="tx1"/>
                </a:solidFill>
              </a:rPr>
              <a:t>Desdobramento por Função</a:t>
            </a:r>
            <a:endParaRPr lang="pt-BR" sz="2500" dirty="0"/>
          </a:p>
        </p:txBody>
      </p:sp>
      <p:graphicFrame>
        <p:nvGraphicFramePr>
          <p:cNvPr id="208898" name="Espaço Reservado para Conteúdo 5"/>
          <p:cNvGraphicFramePr>
            <a:graphicFrameLocks noGrp="1"/>
          </p:cNvGraphicFramePr>
          <p:nvPr/>
        </p:nvGraphicFramePr>
        <p:xfrm>
          <a:off x="631825" y="1773238"/>
          <a:ext cx="8847138" cy="3856037"/>
        </p:xfrm>
        <a:graphic>
          <a:graphicData uri="http://schemas.openxmlformats.org/presentationml/2006/ole">
            <p:oleObj spid="_x0000_s208898" name="Worksheet" r:id="rId3" imgW="9801270" imgH="4267110" progId="Excel.Sheet.8">
              <p:embed/>
            </p:oleObj>
          </a:graphicData>
        </a:graphic>
      </p:graphicFrame>
      <p:pic>
        <p:nvPicPr>
          <p:cNvPr id="7" name="Picture 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7"/>
          <p:cNvSpPr>
            <a:spLocks noChangeArrowheads="1"/>
          </p:cNvSpPr>
          <p:nvPr/>
        </p:nvSpPr>
        <p:spPr bwMode="auto">
          <a:xfrm>
            <a:off x="1064568" y="1844824"/>
            <a:ext cx="77168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 smtClean="0">
                <a:solidFill>
                  <a:schemeClr val="tx1"/>
                </a:solidFill>
              </a:rPr>
              <a:t>No período analisado, ou seja, </a:t>
            </a:r>
            <a:r>
              <a:rPr lang="pt-BR" dirty="0" smtClean="0">
                <a:solidFill>
                  <a:schemeClr val="tx1"/>
                </a:solidFill>
              </a:rPr>
              <a:t>no </a:t>
            </a:r>
            <a:r>
              <a:rPr lang="pt-BR" dirty="0" smtClean="0">
                <a:solidFill>
                  <a:schemeClr val="tx1"/>
                </a:solidFill>
              </a:rPr>
              <a:t>fechamento do terceiro quadrimestre de 2016 </a:t>
            </a:r>
            <a:r>
              <a:rPr lang="pt-BR" dirty="0">
                <a:solidFill>
                  <a:schemeClr val="tx1"/>
                </a:solidFill>
              </a:rPr>
              <a:t>o total das Despesas Realizadas, ficou abaixo das Despesas </a:t>
            </a:r>
            <a:r>
              <a:rPr lang="pt-BR" dirty="0" smtClean="0">
                <a:solidFill>
                  <a:schemeClr val="tx1"/>
                </a:solidFill>
              </a:rPr>
              <a:t>Previstas em R$ - 68.811.445,92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4818" name="Rectangle 9"/>
          <p:cNvSpPr>
            <a:spLocks noChangeArrowheads="1"/>
          </p:cNvSpPr>
          <p:nvPr/>
        </p:nvSpPr>
        <p:spPr bwMode="auto">
          <a:xfrm>
            <a:off x="416496" y="1412776"/>
            <a:ext cx="3825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chemeClr val="tx1"/>
                </a:solidFill>
              </a:rPr>
              <a:t>Dos resultados apresentados:</a:t>
            </a:r>
          </a:p>
        </p:txBody>
      </p:sp>
      <p:pic>
        <p:nvPicPr>
          <p:cNvPr id="34819" name="Picture 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819150" y="1196975"/>
            <a:ext cx="8047038" cy="20081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Confronto </a:t>
            </a:r>
            <a:b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Arrecadação X Desembolso</a:t>
            </a:r>
          </a:p>
        </p:txBody>
      </p:sp>
      <p:sp>
        <p:nvSpPr>
          <p:cNvPr id="36866" name="Rectangle 3"/>
          <p:cNvSpPr>
            <a:spLocks noChangeArrowheads="1"/>
          </p:cNvSpPr>
          <p:nvPr/>
        </p:nvSpPr>
        <p:spPr bwMode="auto">
          <a:xfrm>
            <a:off x="819150" y="3213100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sp>
        <p:nvSpPr>
          <p:cNvPr id="36867" name="Rectangle 4"/>
          <p:cNvSpPr>
            <a:spLocks noChangeArrowheads="1"/>
          </p:cNvSpPr>
          <p:nvPr/>
        </p:nvSpPr>
        <p:spPr bwMode="auto">
          <a:xfrm>
            <a:off x="271463" y="4508500"/>
            <a:ext cx="30432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>
                <a:solidFill>
                  <a:schemeClr val="tx1"/>
                </a:solidFill>
                <a:ea typeface="Times New Roman" pitchFamily="18" charset="0"/>
                <a:cs typeface="Arial" charset="0"/>
              </a:rPr>
              <a:t>Legislação:</a:t>
            </a:r>
            <a:endParaRPr lang="pt-BR" sz="200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  <a:p>
            <a:pPr eaLnBrk="0" hangingPunct="0"/>
            <a:endParaRPr lang="pt-BR" sz="200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188443" name="Group 27"/>
          <p:cNvGraphicFramePr>
            <a:graphicFrameLocks noGrp="1"/>
          </p:cNvGraphicFramePr>
          <p:nvPr/>
        </p:nvGraphicFramePr>
        <p:xfrm>
          <a:off x="632520" y="4941168"/>
          <a:ext cx="7723187" cy="1694688"/>
        </p:xfrm>
        <a:graphic>
          <a:graphicData uri="http://schemas.openxmlformats.org/drawingml/2006/table">
            <a:tbl>
              <a:tblPr/>
              <a:tblGrid>
                <a:gridCol w="7723187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PLANEJAMENTO</a:t>
                      </a: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é o grande princípio da Lei de Responsabilidade Fiscal, e ainda a Lei 4.320/64, em seu Artigo 48, Alínea 'b', no capítulo “Da Programação da Despesa” define como necessário o seguinte, vejamos: </a:t>
                      </a: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5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“Manter, durante o exercício, na medida do possível, o equilíbrio entre a receita  arrecada e a despesa realizada, de modo a deduzir ao mínimo eventuais insuficiências de tesouraria”.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>
          <a:xfrm>
            <a:off x="495300" y="346075"/>
            <a:ext cx="8915400" cy="706438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Confronto da Receita X Despesa</a:t>
            </a:r>
          </a:p>
        </p:txBody>
      </p:sp>
      <p:pic>
        <p:nvPicPr>
          <p:cNvPr id="38914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38917" name="Object 21"/>
          <p:cNvGraphicFramePr>
            <a:graphicFrameLocks noGrp="1" noChangeAspect="1"/>
          </p:cNvGraphicFramePr>
          <p:nvPr/>
        </p:nvGraphicFramePr>
        <p:xfrm>
          <a:off x="1065213" y="1628775"/>
          <a:ext cx="8056562" cy="4127500"/>
        </p:xfrm>
        <a:graphic>
          <a:graphicData uri="http://schemas.openxmlformats.org/presentationml/2006/ole">
            <p:oleObj spid="_x0000_s38917" name="Worksheet" r:id="rId4" imgW="8801190" imgH="4248240" progId="Excel.Sheet.8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4"/>
          <p:cNvSpPr>
            <a:spLocks noChangeArrowheads="1"/>
          </p:cNvSpPr>
          <p:nvPr/>
        </p:nvSpPr>
        <p:spPr bwMode="auto">
          <a:xfrm>
            <a:off x="992560" y="3212976"/>
            <a:ext cx="773112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Os números demonstram que há  uma situação </a:t>
            </a:r>
            <a:r>
              <a:rPr lang="pt-BR" dirty="0" smtClean="0">
                <a:solidFill>
                  <a:schemeClr val="tx1"/>
                </a:solidFill>
              </a:rPr>
              <a:t>de equilíbrio entre </a:t>
            </a:r>
            <a:r>
              <a:rPr lang="pt-BR" dirty="0">
                <a:solidFill>
                  <a:schemeClr val="tx1"/>
                </a:solidFill>
              </a:rPr>
              <a:t>a </a:t>
            </a:r>
            <a:r>
              <a:rPr lang="pt-BR" dirty="0" smtClean="0">
                <a:solidFill>
                  <a:schemeClr val="tx1"/>
                </a:solidFill>
              </a:rPr>
              <a:t>Receita Arrecadada </a:t>
            </a:r>
            <a:r>
              <a:rPr lang="pt-BR" dirty="0">
                <a:solidFill>
                  <a:schemeClr val="tx1"/>
                </a:solidFill>
              </a:rPr>
              <a:t>e a </a:t>
            </a:r>
            <a:r>
              <a:rPr lang="pt-BR" dirty="0" smtClean="0">
                <a:solidFill>
                  <a:schemeClr val="tx1"/>
                </a:solidFill>
              </a:rPr>
              <a:t>Despesa Liquidada, </a:t>
            </a:r>
            <a:r>
              <a:rPr lang="pt-BR" dirty="0">
                <a:solidFill>
                  <a:schemeClr val="tx1"/>
                </a:solidFill>
              </a:rPr>
              <a:t>cumprindo desta forma o </a:t>
            </a:r>
            <a:r>
              <a:rPr lang="pt-BR" dirty="0" smtClean="0">
                <a:solidFill>
                  <a:schemeClr val="tx1"/>
                </a:solidFill>
              </a:rPr>
              <a:t>disposto no Art</a:t>
            </a:r>
            <a:r>
              <a:rPr lang="pt-BR" dirty="0">
                <a:solidFill>
                  <a:schemeClr val="tx1"/>
                </a:solidFill>
              </a:rPr>
              <a:t>. 48 da Lei </a:t>
            </a:r>
            <a:r>
              <a:rPr lang="pt-BR" dirty="0" smtClean="0">
                <a:solidFill>
                  <a:schemeClr val="tx1"/>
                </a:solidFill>
              </a:rPr>
              <a:t>4.320/1964 que “Estatui Normas Gerais de Direito Financeiro para elaboração e controle dos orçamentos e balanços da União, dos Estados, dos Municípios e do Distrito Federal.”.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9938" name="Rectangle 7"/>
          <p:cNvSpPr>
            <a:spLocks noChangeArrowheads="1"/>
          </p:cNvSpPr>
          <p:nvPr/>
        </p:nvSpPr>
        <p:spPr bwMode="auto">
          <a:xfrm>
            <a:off x="428625" y="688975"/>
            <a:ext cx="3402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chemeClr val="tx1"/>
                </a:solidFill>
              </a:rPr>
              <a:t>Do resultado apresentado:</a:t>
            </a:r>
          </a:p>
        </p:txBody>
      </p:sp>
      <p:sp>
        <p:nvSpPr>
          <p:cNvPr id="39939" name="Rectangle 8"/>
          <p:cNvSpPr>
            <a:spLocks noChangeArrowheads="1"/>
          </p:cNvSpPr>
          <p:nvPr/>
        </p:nvSpPr>
        <p:spPr bwMode="auto">
          <a:xfrm>
            <a:off x="895350" y="1120775"/>
            <a:ext cx="787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O confronto das Receitas Arrecadadas, com as Despesas Liquidadas no </a:t>
            </a:r>
            <a:r>
              <a:rPr lang="pt-BR" dirty="0" smtClean="0">
                <a:solidFill>
                  <a:schemeClr val="tx1"/>
                </a:solidFill>
              </a:rPr>
              <a:t>ano de 2016, </a:t>
            </a:r>
            <a:r>
              <a:rPr lang="pt-BR" dirty="0">
                <a:solidFill>
                  <a:schemeClr val="tx1"/>
                </a:solidFill>
              </a:rPr>
              <a:t>apresenta um superávit </a:t>
            </a:r>
            <a:r>
              <a:rPr lang="pt-BR" dirty="0">
                <a:solidFill>
                  <a:schemeClr val="tx1"/>
                </a:solidFill>
                <a:latin typeface="+mn-lt"/>
              </a:rPr>
              <a:t>orçamentário de </a:t>
            </a:r>
            <a:r>
              <a:rPr lang="pt-BR" dirty="0" smtClean="0">
                <a:solidFill>
                  <a:srgbClr val="000000"/>
                </a:solidFill>
                <a:latin typeface="Arial"/>
              </a:rPr>
              <a:t>R$ 2.784.656,90. </a:t>
            </a:r>
          </a:p>
          <a:p>
            <a:pPr algn="just">
              <a:lnSpc>
                <a:spcPct val="150000"/>
              </a:lnSpc>
            </a:pPr>
            <a:endParaRPr lang="pt-BR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9940" name="Rectangle 9"/>
          <p:cNvSpPr>
            <a:spLocks noChangeArrowheads="1"/>
          </p:cNvSpPr>
          <p:nvPr/>
        </p:nvSpPr>
        <p:spPr bwMode="auto">
          <a:xfrm>
            <a:off x="508000" y="2822462"/>
            <a:ext cx="4754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 dirty="0">
                <a:solidFill>
                  <a:schemeClr val="tx1"/>
                </a:solidFill>
              </a:rPr>
              <a:t>Do Equilíbrio entre Receita e Despesa</a:t>
            </a:r>
          </a:p>
        </p:txBody>
      </p:sp>
      <p:pic>
        <p:nvPicPr>
          <p:cNvPr id="39941" name="Picture 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819150" y="714375"/>
            <a:ext cx="8047038" cy="20081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Avaliação das Metas de </a:t>
            </a:r>
            <a:r>
              <a:rPr lang="pt-BR" sz="4000" b="1" cap="small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Resultado </a:t>
            </a: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Primário</a:t>
            </a:r>
          </a:p>
        </p:txBody>
      </p:sp>
      <p:sp>
        <p:nvSpPr>
          <p:cNvPr id="40962" name="Rectangle 3"/>
          <p:cNvSpPr>
            <a:spLocks noChangeArrowheads="1"/>
          </p:cNvSpPr>
          <p:nvPr/>
        </p:nvSpPr>
        <p:spPr bwMode="auto">
          <a:xfrm>
            <a:off x="819150" y="2730500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sp>
        <p:nvSpPr>
          <p:cNvPr id="40963" name="Rectangle 4"/>
          <p:cNvSpPr>
            <a:spLocks noChangeArrowheads="1"/>
          </p:cNvSpPr>
          <p:nvPr/>
        </p:nvSpPr>
        <p:spPr bwMode="auto">
          <a:xfrm>
            <a:off x="271463" y="3502025"/>
            <a:ext cx="30432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>
                <a:solidFill>
                  <a:schemeClr val="tx1"/>
                </a:solidFill>
                <a:ea typeface="Times New Roman" pitchFamily="18" charset="0"/>
                <a:cs typeface="Arial" charset="0"/>
              </a:rPr>
              <a:t>Definição</a:t>
            </a:r>
            <a:endParaRPr lang="pt-BR" sz="200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  <a:p>
            <a:pPr eaLnBrk="0" hangingPunct="0"/>
            <a:endParaRPr lang="pt-BR" sz="2000"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189455" name="Group 15"/>
          <p:cNvGraphicFramePr>
            <a:graphicFrameLocks noGrp="1"/>
          </p:cNvGraphicFramePr>
          <p:nvPr/>
        </p:nvGraphicFramePr>
        <p:xfrm>
          <a:off x="271463" y="3836988"/>
          <a:ext cx="8497961" cy="1319859"/>
        </p:xfrm>
        <a:graphic>
          <a:graphicData uri="http://schemas.openxmlformats.org/drawingml/2006/table">
            <a:tbl>
              <a:tblPr/>
              <a:tblGrid>
                <a:gridCol w="8497961"/>
              </a:tblGrid>
              <a:tr h="49689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Indica se os níveis de gastos orçamentários do ente são compatíveis com a sua arrecadação, ou seja, se as Receitas Primárias são capazes de suportar as Despesas Primárias.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9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309530" y="4759637"/>
            <a:ext cx="8572560" cy="2169825"/>
          </a:xfrm>
          <a:prstGeom prst="rect">
            <a:avLst/>
          </a:prstGeom>
          <a:noFill/>
        </p:spPr>
        <p:txBody>
          <a:bodyPr numCol="2">
            <a:spAutoFit/>
          </a:bodyPr>
          <a:lstStyle/>
          <a:p>
            <a:pPr algn="just">
              <a:defRPr/>
            </a:pPr>
            <a:r>
              <a:rPr lang="pt-BR" sz="1500" b="1" dirty="0">
                <a:solidFill>
                  <a:schemeClr val="tx1"/>
                </a:solidFill>
              </a:rPr>
              <a:t>Receita Primaria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= Receita Total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(-) aplicações financeiras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(-) receitas de privatização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(-) operações de crédito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(-) anulação de restos a pagar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(-) retorno das operações de crédito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(-) transferências intra-governamentais</a:t>
            </a:r>
          </a:p>
          <a:p>
            <a:pPr algn="just">
              <a:defRPr/>
            </a:pPr>
            <a:endParaRPr lang="pt-BR" sz="1500" dirty="0">
              <a:solidFill>
                <a:schemeClr val="tx1"/>
              </a:solidFill>
            </a:endParaRPr>
          </a:p>
          <a:p>
            <a:pPr algn="just">
              <a:defRPr/>
            </a:pPr>
            <a:r>
              <a:rPr lang="pt-BR" sz="1500" b="1" dirty="0">
                <a:solidFill>
                  <a:schemeClr val="tx1"/>
                </a:solidFill>
              </a:rPr>
              <a:t>Despesa Primária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= Despesa Total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(-) pagamento de juros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(-) encargos e amortização da dívida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(-) concessão de empréstimos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(-) aquisição de títulos de capital já integralizados</a:t>
            </a:r>
          </a:p>
          <a:p>
            <a:pPr algn="just">
              <a:defRPr/>
            </a:pPr>
            <a:r>
              <a:rPr lang="pt-BR" sz="1500" dirty="0">
                <a:solidFill>
                  <a:schemeClr val="tx1"/>
                </a:solidFill>
              </a:rPr>
              <a:t>(-) transferências intra-governamentais</a:t>
            </a:r>
          </a:p>
          <a:p>
            <a:pPr algn="just">
              <a:defRPr/>
            </a:pPr>
            <a:endParaRPr lang="pt-BR" sz="1500" dirty="0"/>
          </a:p>
        </p:txBody>
      </p:sp>
      <p:pic>
        <p:nvPicPr>
          <p:cNvPr id="7" name="Picture 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4"/>
          <p:cNvSpPr>
            <a:spLocks noChangeArrowheads="1"/>
          </p:cNvSpPr>
          <p:nvPr/>
        </p:nvSpPr>
        <p:spPr bwMode="auto">
          <a:xfrm>
            <a:off x="271463" y="-75118"/>
            <a:ext cx="9361487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  <a:tab pos="6294438" algn="l"/>
              </a:tabLst>
            </a:pPr>
            <a:endParaRPr lang="pt-BR" sz="2500" b="1" dirty="0" smtClean="0">
              <a:solidFill>
                <a:schemeClr val="tx1"/>
              </a:solidFill>
            </a:endParaRPr>
          </a:p>
          <a:p>
            <a:pPr algn="ctr"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  <a:tab pos="6294438" algn="l"/>
              </a:tabLst>
            </a:pPr>
            <a:endParaRPr lang="pt-BR" sz="2500" b="1" dirty="0" smtClean="0">
              <a:solidFill>
                <a:schemeClr val="tx1"/>
              </a:solidFill>
            </a:endParaRPr>
          </a:p>
          <a:p>
            <a:pPr algn="ctr"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  <a:tab pos="6294438" algn="l"/>
              </a:tabLst>
            </a:pPr>
            <a:r>
              <a:rPr lang="pt-BR" sz="2500" b="1" dirty="0" smtClean="0">
                <a:solidFill>
                  <a:schemeClr val="tx1"/>
                </a:solidFill>
              </a:rPr>
              <a:t>Receitas </a:t>
            </a:r>
            <a:r>
              <a:rPr lang="pt-BR" sz="2500" b="1" dirty="0">
                <a:solidFill>
                  <a:schemeClr val="tx1"/>
                </a:solidFill>
              </a:rPr>
              <a:t>e Despesas Primárias</a:t>
            </a:r>
          </a:p>
          <a:p>
            <a:pPr algn="ctr"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  <a:tab pos="6294438" algn="l"/>
              </a:tabLst>
            </a:pPr>
            <a:endParaRPr lang="pt-BR" sz="2500" dirty="0">
              <a:solidFill>
                <a:schemeClr val="tx1"/>
              </a:solidFill>
            </a:endParaRPr>
          </a:p>
          <a:p>
            <a:pPr algn="ctr"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  <a:tab pos="6294438" algn="l"/>
              </a:tabLst>
            </a:pPr>
            <a:r>
              <a:rPr lang="pt-BR" dirty="0">
                <a:solidFill>
                  <a:schemeClr val="tx1"/>
                </a:solidFill>
              </a:rPr>
              <a:t>Confronto entre as Receitas Primárias e Despesas Primárias.</a:t>
            </a:r>
          </a:p>
        </p:txBody>
      </p:sp>
      <p:graphicFrame>
        <p:nvGraphicFramePr>
          <p:cNvPr id="43010" name="Object 10"/>
          <p:cNvGraphicFramePr>
            <a:graphicFrameLocks noGrp="1" noChangeAspect="1"/>
          </p:cNvGraphicFramePr>
          <p:nvPr>
            <p:ph/>
          </p:nvPr>
        </p:nvGraphicFramePr>
        <p:xfrm>
          <a:off x="246063" y="2492896"/>
          <a:ext cx="9182100" cy="2952327"/>
        </p:xfrm>
        <a:graphic>
          <a:graphicData uri="http://schemas.openxmlformats.org/presentationml/2006/ole">
            <p:oleObj spid="_x0000_s43010" name="Worksheet" r:id="rId3" imgW="9286776" imgH="2390802" progId="Excel.Sheet.8">
              <p:embed/>
            </p:oleObj>
          </a:graphicData>
        </a:graphic>
      </p:graphicFrame>
      <p:pic>
        <p:nvPicPr>
          <p:cNvPr id="43011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/>
          </p:nvPr>
        </p:nvSpPr>
        <p:spPr>
          <a:xfrm>
            <a:off x="2000250" y="341313"/>
            <a:ext cx="6402388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/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500" b="1" dirty="0" smtClean="0">
                <a:solidFill>
                  <a:schemeClr val="tx1"/>
                </a:solidFill>
              </a:rPr>
              <a:t>Demonstrativo do Resultado Primário</a:t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/>
            </a:r>
            <a:br>
              <a:rPr lang="pt-BR" sz="2000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Valor do Resultado Primário apurado em relação ao valor previsto para o exercício.</a:t>
            </a:r>
          </a:p>
        </p:txBody>
      </p:sp>
      <p:graphicFrame>
        <p:nvGraphicFramePr>
          <p:cNvPr id="44034" name="Object 9"/>
          <p:cNvGraphicFramePr>
            <a:graphicFrameLocks noGrp="1" noChangeAspect="1"/>
          </p:cNvGraphicFramePr>
          <p:nvPr>
            <p:ph idx="1"/>
          </p:nvPr>
        </p:nvGraphicFramePr>
        <p:xfrm>
          <a:off x="272480" y="2492896"/>
          <a:ext cx="9289032" cy="2900983"/>
        </p:xfrm>
        <a:graphic>
          <a:graphicData uri="http://schemas.openxmlformats.org/presentationml/2006/ole">
            <p:oleObj spid="_x0000_s44034" name="Worksheet" r:id="rId3" imgW="9601257" imgH="2390802" progId="Excel.Sheet.8">
              <p:embed/>
            </p:oleObj>
          </a:graphicData>
        </a:graphic>
      </p:graphicFrame>
      <p:pic>
        <p:nvPicPr>
          <p:cNvPr id="44035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7"/>
          <p:cNvSpPr>
            <a:spLocks noChangeArrowheads="1"/>
          </p:cNvSpPr>
          <p:nvPr/>
        </p:nvSpPr>
        <p:spPr bwMode="auto">
          <a:xfrm>
            <a:off x="661988" y="3075705"/>
            <a:ext cx="8035925" cy="78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O Resultado Primário verificado ao término do período analisado está acima da previsão estabelecida na LDO para o </a:t>
            </a:r>
            <a:r>
              <a:rPr lang="pt-BR" dirty="0" smtClean="0">
                <a:solidFill>
                  <a:schemeClr val="tx1"/>
                </a:solidFill>
              </a:rPr>
              <a:t>exercício em R</a:t>
            </a:r>
            <a:r>
              <a:rPr lang="pt-BR" dirty="0">
                <a:solidFill>
                  <a:schemeClr val="tx1"/>
                </a:solidFill>
              </a:rPr>
              <a:t>$ </a:t>
            </a:r>
            <a:r>
              <a:rPr lang="pt-BR" dirty="0" smtClean="0">
                <a:solidFill>
                  <a:schemeClr val="tx1"/>
                </a:solidFill>
              </a:rPr>
              <a:t>59.331.417,16.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5058" name="Rectangle 8"/>
          <p:cNvSpPr>
            <a:spLocks noChangeArrowheads="1"/>
          </p:cNvSpPr>
          <p:nvPr/>
        </p:nvSpPr>
        <p:spPr bwMode="auto">
          <a:xfrm>
            <a:off x="271463" y="2712591"/>
            <a:ext cx="4540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chemeClr val="tx1"/>
                </a:solidFill>
              </a:rPr>
              <a:t>Do Confronto com os valores previstos:</a:t>
            </a:r>
          </a:p>
        </p:txBody>
      </p:sp>
      <p:sp>
        <p:nvSpPr>
          <p:cNvPr id="45059" name="Rectangle 11"/>
          <p:cNvSpPr>
            <a:spLocks noChangeArrowheads="1"/>
          </p:cNvSpPr>
          <p:nvPr/>
        </p:nvSpPr>
        <p:spPr bwMode="auto">
          <a:xfrm>
            <a:off x="741363" y="1036654"/>
            <a:ext cx="79644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A diferença entre as Receitas Primárias e as  Despesas Primárias  no período apresenta Resultado Primário de </a:t>
            </a:r>
            <a:r>
              <a:rPr lang="pt-BR" dirty="0" smtClean="0">
                <a:solidFill>
                  <a:schemeClr val="tx1"/>
                </a:solidFill>
              </a:rPr>
              <a:t>R$ - 2.537.252,24.</a:t>
            </a:r>
          </a:p>
        </p:txBody>
      </p:sp>
      <p:sp>
        <p:nvSpPr>
          <p:cNvPr id="45060" name="Rectangle 12"/>
          <p:cNvSpPr>
            <a:spLocks noChangeArrowheads="1"/>
          </p:cNvSpPr>
          <p:nvPr/>
        </p:nvSpPr>
        <p:spPr bwMode="auto">
          <a:xfrm>
            <a:off x="342900" y="677863"/>
            <a:ext cx="4108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chemeClr val="tx1"/>
                </a:solidFill>
              </a:rPr>
              <a:t>Das Receitas e Despesas Primárias:</a:t>
            </a:r>
          </a:p>
        </p:txBody>
      </p:sp>
      <p:pic>
        <p:nvPicPr>
          <p:cNvPr id="45061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>
          <a:xfrm>
            <a:off x="819150" y="1196975"/>
            <a:ext cx="8047038" cy="20081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Avaliação das Metas de Resultado Nominal</a:t>
            </a:r>
          </a:p>
        </p:txBody>
      </p:sp>
      <p:sp>
        <p:nvSpPr>
          <p:cNvPr id="46082" name="Rectangle 3"/>
          <p:cNvSpPr>
            <a:spLocks noChangeArrowheads="1"/>
          </p:cNvSpPr>
          <p:nvPr/>
        </p:nvSpPr>
        <p:spPr bwMode="auto">
          <a:xfrm>
            <a:off x="819150" y="3213100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271463" y="4506913"/>
            <a:ext cx="30432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>
                <a:solidFill>
                  <a:schemeClr val="tx1"/>
                </a:solidFill>
                <a:ea typeface="Times New Roman" pitchFamily="18" charset="0"/>
                <a:cs typeface="Arial" charset="0"/>
              </a:rPr>
              <a:t>Definição</a:t>
            </a:r>
            <a:endParaRPr lang="pt-BR" sz="200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  <a:p>
            <a:pPr eaLnBrk="0" hangingPunct="0"/>
            <a:endParaRPr lang="pt-BR" sz="2000"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190478" name="Group 14"/>
          <p:cNvGraphicFramePr>
            <a:graphicFrameLocks noGrp="1"/>
          </p:cNvGraphicFramePr>
          <p:nvPr/>
        </p:nvGraphicFramePr>
        <p:xfrm>
          <a:off x="271463" y="4946650"/>
          <a:ext cx="7723187" cy="1554480"/>
        </p:xfrm>
        <a:graphic>
          <a:graphicData uri="http://schemas.openxmlformats.org/drawingml/2006/table">
            <a:tbl>
              <a:tblPr/>
              <a:tblGrid>
                <a:gridCol w="7723187"/>
              </a:tblGrid>
              <a:tr h="85725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Corresponde à variação nominal da Dívida Fiscal Líquida, excluídos os ajustes patrimoniais e de privatização (Secretaria do Tesouro Nacional).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</a:rPr>
                        <a:t>O objetivo da apuração do Resultado Nominal é medir a evolução da Dívida Fiscal Líquida</a:t>
                      </a:r>
                      <a:r>
                        <a:rPr lang="pt-BR" sz="16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B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Secretaria do Tesouro Nacional</a:t>
                      </a:r>
                      <a:r>
                        <a:rPr lang="pt-BR" sz="1600" dirty="0" smtClean="0">
                          <a:solidFill>
                            <a:schemeClr val="tx1"/>
                          </a:solidFill>
                        </a:rPr>
                        <a:t>).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title"/>
          </p:nvPr>
        </p:nvSpPr>
        <p:spPr>
          <a:xfrm>
            <a:off x="2289175" y="414338"/>
            <a:ext cx="5753100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Quadro da dívida Fiscal Líquida</a:t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/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Confronto da Dívida Fiscal Líquida do início do exercício com o valor existente ao término do período analisado.</a:t>
            </a:r>
          </a:p>
        </p:txBody>
      </p:sp>
      <p:graphicFrame>
        <p:nvGraphicFramePr>
          <p:cNvPr id="48130" name="Object 11"/>
          <p:cNvGraphicFramePr>
            <a:graphicFrameLocks noGrp="1" noChangeAspect="1"/>
          </p:cNvGraphicFramePr>
          <p:nvPr>
            <p:ph idx="1"/>
          </p:nvPr>
        </p:nvGraphicFramePr>
        <p:xfrm>
          <a:off x="998538" y="2348880"/>
          <a:ext cx="8202934" cy="3296270"/>
        </p:xfrm>
        <a:graphic>
          <a:graphicData uri="http://schemas.openxmlformats.org/presentationml/2006/ole">
            <p:oleObj spid="_x0000_s48130" name="Worksheet" r:id="rId3" imgW="8353530" imgH="2895510" progId="Excel.Sheet.8">
              <p:embed/>
            </p:oleObj>
          </a:graphicData>
        </a:graphic>
      </p:graphicFrame>
      <p:pic>
        <p:nvPicPr>
          <p:cNvPr id="48131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title"/>
          </p:nvPr>
        </p:nvSpPr>
        <p:spPr>
          <a:xfrm>
            <a:off x="1712913" y="485775"/>
            <a:ext cx="6186487" cy="1143000"/>
          </a:xfrm>
        </p:spPr>
        <p:txBody>
          <a:bodyPr/>
          <a:lstStyle/>
          <a:p>
            <a:pPr eaLnBrk="1" hangingPunct="1"/>
            <a:r>
              <a:rPr lang="pt-BR" sz="2500" b="1" smtClean="0">
                <a:solidFill>
                  <a:schemeClr val="tx1"/>
                </a:solidFill>
              </a:rPr>
              <a:t>Demonstrativo do Resultado Nominal</a:t>
            </a:r>
            <a:r>
              <a:rPr lang="pt-BR" sz="2500" smtClean="0">
                <a:solidFill>
                  <a:schemeClr val="tx1"/>
                </a:solidFill>
              </a:rPr>
              <a:t/>
            </a:r>
            <a:br>
              <a:rPr lang="pt-BR" sz="2500" smtClean="0">
                <a:solidFill>
                  <a:schemeClr val="tx1"/>
                </a:solidFill>
              </a:rPr>
            </a:br>
            <a:r>
              <a:rPr lang="pt-BR" sz="2000" smtClean="0">
                <a:solidFill>
                  <a:schemeClr val="tx1"/>
                </a:solidFill>
              </a:rPr>
              <a:t/>
            </a:r>
            <a:br>
              <a:rPr lang="pt-BR" sz="2000" smtClean="0">
                <a:solidFill>
                  <a:schemeClr val="tx1"/>
                </a:solidFill>
              </a:rPr>
            </a:br>
            <a:r>
              <a:rPr lang="pt-BR" sz="1600" smtClean="0">
                <a:solidFill>
                  <a:schemeClr val="tx1"/>
                </a:solidFill>
              </a:rPr>
              <a:t>Confronto entre o valor do Resultado Nominal previsto na LDO com o valor verificado no período analisado.</a:t>
            </a:r>
          </a:p>
        </p:txBody>
      </p:sp>
      <p:graphicFrame>
        <p:nvGraphicFramePr>
          <p:cNvPr id="49154" name="Object 11"/>
          <p:cNvGraphicFramePr>
            <a:graphicFrameLocks noGrp="1" noChangeAspect="1"/>
          </p:cNvGraphicFramePr>
          <p:nvPr>
            <p:ph idx="1"/>
          </p:nvPr>
        </p:nvGraphicFramePr>
        <p:xfrm>
          <a:off x="625475" y="2530475"/>
          <a:ext cx="8316913" cy="3387725"/>
        </p:xfrm>
        <a:graphic>
          <a:graphicData uri="http://schemas.openxmlformats.org/presentationml/2006/ole">
            <p:oleObj spid="_x0000_s49154" name="Worksheet" r:id="rId3" imgW="9658440" imgH="3933915" progId="Excel.Sheet.8">
              <p:embed/>
            </p:oleObj>
          </a:graphicData>
        </a:graphic>
      </p:graphicFrame>
      <p:pic>
        <p:nvPicPr>
          <p:cNvPr id="49155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4"/>
          <p:cNvSpPr>
            <a:spLocks noChangeArrowheads="1"/>
          </p:cNvSpPr>
          <p:nvPr/>
        </p:nvSpPr>
        <p:spPr bwMode="auto">
          <a:xfrm>
            <a:off x="631825" y="5366832"/>
            <a:ext cx="74564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O Resultado Nominal verificado ao término do período analisado, está abaixo da previsão estabelecida na LDO para o </a:t>
            </a:r>
            <a:r>
              <a:rPr lang="pt-BR" dirty="0" smtClean="0">
                <a:solidFill>
                  <a:schemeClr val="tx1"/>
                </a:solidFill>
              </a:rPr>
              <a:t>exercício em R</a:t>
            </a:r>
            <a:r>
              <a:rPr lang="pt-BR" dirty="0">
                <a:solidFill>
                  <a:schemeClr val="tx1"/>
                </a:solidFill>
              </a:rPr>
              <a:t>$ </a:t>
            </a:r>
            <a:r>
              <a:rPr lang="pt-BR" dirty="0" smtClean="0">
                <a:solidFill>
                  <a:schemeClr val="tx1"/>
                </a:solidFill>
              </a:rPr>
              <a:t>- 11.534.766,58.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50178" name="Rectangle 5"/>
          <p:cNvSpPr>
            <a:spLocks noChangeArrowheads="1"/>
          </p:cNvSpPr>
          <p:nvPr/>
        </p:nvSpPr>
        <p:spPr bwMode="auto">
          <a:xfrm>
            <a:off x="271463" y="4976341"/>
            <a:ext cx="77739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 dirty="0">
                <a:solidFill>
                  <a:schemeClr val="tx1"/>
                </a:solidFill>
              </a:rPr>
              <a:t>Do Confronto com os valores previstos do Resultado Nominal:</a:t>
            </a:r>
          </a:p>
        </p:txBody>
      </p:sp>
      <p:pic>
        <p:nvPicPr>
          <p:cNvPr id="50179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50180" name="Rectangle 11"/>
          <p:cNvSpPr>
            <a:spLocks noChangeArrowheads="1"/>
          </p:cNvSpPr>
          <p:nvPr/>
        </p:nvSpPr>
        <p:spPr bwMode="auto">
          <a:xfrm>
            <a:off x="588963" y="854265"/>
            <a:ext cx="738822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A Dívida Fiscal Líquida apurada no término do período analisado apresenta valores negativos. Isto caracteriza uma situação favorável, pois significa dizer que </a:t>
            </a:r>
            <a:r>
              <a:rPr lang="pt-BR" dirty="0" smtClean="0">
                <a:solidFill>
                  <a:schemeClr val="tx1"/>
                </a:solidFill>
              </a:rPr>
              <a:t>até o término do terceiro quadrimestre a </a:t>
            </a:r>
            <a:r>
              <a:rPr lang="pt-BR" dirty="0">
                <a:solidFill>
                  <a:schemeClr val="tx1"/>
                </a:solidFill>
              </a:rPr>
              <a:t>situação financeira do município apresenta saldos positivos além dos previstos.</a:t>
            </a:r>
          </a:p>
        </p:txBody>
      </p:sp>
      <p:sp>
        <p:nvSpPr>
          <p:cNvPr id="50181" name="Rectangle 12"/>
          <p:cNvSpPr>
            <a:spLocks noChangeArrowheads="1"/>
          </p:cNvSpPr>
          <p:nvPr/>
        </p:nvSpPr>
        <p:spPr bwMode="auto">
          <a:xfrm>
            <a:off x="271463" y="511845"/>
            <a:ext cx="67865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 dirty="0">
                <a:solidFill>
                  <a:schemeClr val="tx1"/>
                </a:solidFill>
              </a:rPr>
              <a:t>Dos resultados apresentados da Dívida Fiscal Liquida:</a:t>
            </a:r>
          </a:p>
        </p:txBody>
      </p:sp>
      <p:sp>
        <p:nvSpPr>
          <p:cNvPr id="50182" name="Rectangle 13"/>
          <p:cNvSpPr>
            <a:spLocks noChangeArrowheads="1"/>
          </p:cNvSpPr>
          <p:nvPr/>
        </p:nvSpPr>
        <p:spPr bwMode="auto">
          <a:xfrm>
            <a:off x="631825" y="3259610"/>
            <a:ext cx="73882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Comparando a Dívida Fiscal Líquida do início do exercício, com o valor apurado ao término do período analisado, podemos deduzir que houve </a:t>
            </a:r>
            <a:r>
              <a:rPr lang="pt-BR" dirty="0" smtClean="0">
                <a:solidFill>
                  <a:schemeClr val="tx1"/>
                </a:solidFill>
              </a:rPr>
              <a:t>equilíbrio </a:t>
            </a:r>
            <a:r>
              <a:rPr lang="pt-BR" dirty="0">
                <a:solidFill>
                  <a:schemeClr val="tx1"/>
                </a:solidFill>
              </a:rPr>
              <a:t>na capacidade de endividamento do Município.</a:t>
            </a:r>
          </a:p>
        </p:txBody>
      </p:sp>
      <p:sp>
        <p:nvSpPr>
          <p:cNvPr id="50183" name="Rectangle 14"/>
          <p:cNvSpPr>
            <a:spLocks noChangeArrowheads="1"/>
          </p:cNvSpPr>
          <p:nvPr/>
        </p:nvSpPr>
        <p:spPr bwMode="auto">
          <a:xfrm>
            <a:off x="271463" y="2876104"/>
            <a:ext cx="7292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chemeClr val="tx1"/>
                </a:solidFill>
              </a:rPr>
              <a:t>Do Comportamento do Quociente da Dívida Fiscal Líquida: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>
          <a:xfrm>
            <a:off x="819150" y="571500"/>
            <a:ext cx="8047038" cy="20081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Demonstrativos das Transferências Financeiras</a:t>
            </a:r>
          </a:p>
        </p:txBody>
      </p:sp>
      <p:sp>
        <p:nvSpPr>
          <p:cNvPr id="51202" name="Rectangle 3"/>
          <p:cNvSpPr>
            <a:spLocks noChangeArrowheads="1"/>
          </p:cNvSpPr>
          <p:nvPr/>
        </p:nvSpPr>
        <p:spPr bwMode="auto">
          <a:xfrm>
            <a:off x="819150" y="2587625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sp>
        <p:nvSpPr>
          <p:cNvPr id="51203" name="Rectangle 4"/>
          <p:cNvSpPr>
            <a:spLocks noChangeArrowheads="1"/>
          </p:cNvSpPr>
          <p:nvPr/>
        </p:nvSpPr>
        <p:spPr bwMode="auto">
          <a:xfrm>
            <a:off x="271463" y="3808413"/>
            <a:ext cx="30432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 dirty="0">
                <a:solidFill>
                  <a:schemeClr val="tx1"/>
                </a:solidFill>
                <a:ea typeface="Times New Roman" pitchFamily="18" charset="0"/>
                <a:cs typeface="Arial" charset="0"/>
              </a:rPr>
              <a:t>Definição</a:t>
            </a:r>
            <a:endParaRPr lang="pt-BR" sz="2000" dirty="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  <a:p>
            <a:pPr eaLnBrk="0" hangingPunct="0"/>
            <a:endParaRPr lang="pt-BR" sz="2000" dirty="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191502" name="Group 14"/>
          <p:cNvGraphicFramePr>
            <a:graphicFrameLocks noGrp="1"/>
          </p:cNvGraphicFramePr>
          <p:nvPr/>
        </p:nvGraphicFramePr>
        <p:xfrm>
          <a:off x="271463" y="4205288"/>
          <a:ext cx="7723187" cy="2438400"/>
        </p:xfrm>
        <a:graphic>
          <a:graphicData uri="http://schemas.openxmlformats.org/drawingml/2006/table">
            <a:tbl>
              <a:tblPr/>
              <a:tblGrid>
                <a:gridCol w="7723187"/>
              </a:tblGrid>
              <a:tr h="7921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Transferências Financeiras são recursos repassados pela Administração Municipal à outras unidades gestoras que integram a administração direta e indireta, como forma de complementação de suas receitas, para fazer frente as despesas necessárias para consecução de seus objetivos.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Fundação Municipal de Esportes;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Fundo Municipal de Saúde;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Fundo Municipal de Assistência Social;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Fundo Municipal de Atendimento da Criança e do Adolescente; e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Câmara de Vereadores.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4"/>
          <p:cNvSpPr>
            <a:spLocks noChangeArrowheads="1"/>
          </p:cNvSpPr>
          <p:nvPr/>
        </p:nvSpPr>
        <p:spPr bwMode="auto">
          <a:xfrm>
            <a:off x="1208088" y="384175"/>
            <a:ext cx="753745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  <a:tab pos="6294438" algn="l"/>
              </a:tabLst>
            </a:pPr>
            <a:r>
              <a:rPr lang="pt-BR" sz="2500" b="1" dirty="0">
                <a:solidFill>
                  <a:schemeClr val="tx1"/>
                </a:solidFill>
              </a:rPr>
              <a:t>Demonstrativo de Transferências Financeiras</a:t>
            </a:r>
          </a:p>
          <a:p>
            <a:pPr algn="ctr"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  <a:tab pos="6294438" algn="l"/>
              </a:tabLst>
            </a:pPr>
            <a:endParaRPr lang="pt-BR" sz="2500" dirty="0">
              <a:solidFill>
                <a:schemeClr val="tx1"/>
              </a:solidFill>
            </a:endParaRPr>
          </a:p>
          <a:p>
            <a:pPr algn="ctr"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  <a:tab pos="6294438" algn="l"/>
              </a:tabLst>
            </a:pPr>
            <a:r>
              <a:rPr lang="pt-BR" dirty="0">
                <a:solidFill>
                  <a:schemeClr val="tx1"/>
                </a:solidFill>
              </a:rPr>
              <a:t>Comparação entre os valores previstos para o exercício com os valores repassados no período</a:t>
            </a:r>
          </a:p>
        </p:txBody>
      </p:sp>
      <p:pic>
        <p:nvPicPr>
          <p:cNvPr id="53251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2" name="Object 11"/>
          <p:cNvGraphicFramePr>
            <a:graphicFrameLocks noGrp="1" noChangeAspect="1"/>
          </p:cNvGraphicFramePr>
          <p:nvPr>
            <p:ph/>
          </p:nvPr>
        </p:nvGraphicFramePr>
        <p:xfrm>
          <a:off x="1136576" y="2132856"/>
          <a:ext cx="7396162" cy="3651250"/>
        </p:xfrm>
        <a:graphic>
          <a:graphicData uri="http://schemas.openxmlformats.org/presentationml/2006/ole">
            <p:oleObj spid="_x0000_s53251" name="Worksheet" r:id="rId4" imgW="10515547" imgH="5191093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30"/>
          <p:cNvSpPr>
            <a:spLocks noChangeArrowheads="1"/>
          </p:cNvSpPr>
          <p:nvPr/>
        </p:nvSpPr>
        <p:spPr bwMode="auto">
          <a:xfrm>
            <a:off x="193675" y="792054"/>
            <a:ext cx="5800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000" b="1">
                <a:solidFill>
                  <a:schemeClr val="tx1"/>
                </a:solidFill>
              </a:rPr>
              <a:t>Do Confronto e dos resultados apresentados:</a:t>
            </a:r>
          </a:p>
        </p:txBody>
      </p:sp>
      <p:sp>
        <p:nvSpPr>
          <p:cNvPr id="54274" name="Rectangle 70"/>
          <p:cNvSpPr>
            <a:spLocks noChangeArrowheads="1"/>
          </p:cNvSpPr>
          <p:nvPr/>
        </p:nvSpPr>
        <p:spPr bwMode="auto">
          <a:xfrm>
            <a:off x="920750" y="1243386"/>
            <a:ext cx="748823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Temos uma previsão mensal média de repasse de </a:t>
            </a:r>
            <a:r>
              <a:rPr lang="pt-BR" dirty="0" smtClean="0">
                <a:solidFill>
                  <a:schemeClr val="tx1"/>
                </a:solidFill>
              </a:rPr>
              <a:t>R$ 2.571.761,66 e </a:t>
            </a:r>
            <a:r>
              <a:rPr lang="pt-BR" dirty="0">
                <a:solidFill>
                  <a:schemeClr val="tx1"/>
                </a:solidFill>
              </a:rPr>
              <a:t>alcançamos uma média </a:t>
            </a:r>
            <a:r>
              <a:rPr lang="pt-BR" dirty="0" smtClean="0">
                <a:solidFill>
                  <a:schemeClr val="tx1"/>
                </a:solidFill>
              </a:rPr>
              <a:t>mensal para o período </a:t>
            </a:r>
            <a:r>
              <a:rPr lang="pt-BR" dirty="0">
                <a:solidFill>
                  <a:schemeClr val="tx1"/>
                </a:solidFill>
              </a:rPr>
              <a:t>de </a:t>
            </a:r>
            <a:r>
              <a:rPr lang="pt-BR" dirty="0" smtClean="0">
                <a:solidFill>
                  <a:schemeClr val="tx1"/>
                </a:solidFill>
              </a:rPr>
              <a:t>R$ 1.792.578,30. </a:t>
            </a:r>
            <a:r>
              <a:rPr lang="pt-BR" dirty="0">
                <a:solidFill>
                  <a:schemeClr val="tx1"/>
                </a:solidFill>
              </a:rPr>
              <a:t>O que significa </a:t>
            </a:r>
            <a:r>
              <a:rPr lang="pt-BR" dirty="0" smtClean="0">
                <a:solidFill>
                  <a:schemeClr val="tx1"/>
                </a:solidFill>
              </a:rPr>
              <a:t>62,13% do valor previsto inicialmente na Lei Orçamentária Anual.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54275" name="Picture 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ChangeArrowheads="1"/>
          </p:cNvSpPr>
          <p:nvPr>
            <p:ph type="title"/>
          </p:nvPr>
        </p:nvSpPr>
        <p:spPr>
          <a:xfrm>
            <a:off x="350838" y="908050"/>
            <a:ext cx="8515350" cy="20081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Demonstrativo das Transferências Financeiras </a:t>
            </a:r>
            <a:r>
              <a:rPr lang="pt-B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à </a:t>
            </a:r>
            <a:r>
              <a:rPr lang="pt-BR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Câmara</a:t>
            </a:r>
          </a:p>
        </p:txBody>
      </p:sp>
      <p:sp>
        <p:nvSpPr>
          <p:cNvPr id="82946" name="Rectangle 3"/>
          <p:cNvSpPr>
            <a:spLocks noChangeArrowheads="1"/>
          </p:cNvSpPr>
          <p:nvPr/>
        </p:nvSpPr>
        <p:spPr bwMode="auto">
          <a:xfrm>
            <a:off x="819150" y="3213100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/>
          <p:cNvSpPr>
            <a:spLocks noGrp="1" noChangeArrowheads="1"/>
          </p:cNvSpPr>
          <p:nvPr>
            <p:ph type="title"/>
          </p:nvPr>
        </p:nvSpPr>
        <p:spPr>
          <a:xfrm>
            <a:off x="495300" y="557213"/>
            <a:ext cx="8915400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Demonstrativo das Transferências para a Câmara</a:t>
            </a:r>
            <a:r>
              <a:rPr lang="pt-BR" sz="2500" dirty="0" smtClean="0">
                <a:solidFill>
                  <a:schemeClr val="tx1"/>
                </a:solidFill>
              </a:rPr>
              <a:t/>
            </a:r>
            <a:br>
              <a:rPr lang="pt-BR" sz="2500" dirty="0" smtClean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/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Comparação entre o valor total de repasses previstos para o exercício com os valores efetivamente repassados no período.</a:t>
            </a:r>
            <a:br>
              <a:rPr lang="pt-BR" sz="1600" dirty="0" smtClean="0">
                <a:solidFill>
                  <a:schemeClr val="tx1"/>
                </a:solidFill>
              </a:rPr>
            </a:br>
            <a:endParaRPr lang="pt-BR" sz="1600" dirty="0" smtClean="0">
              <a:solidFill>
                <a:schemeClr val="tx1"/>
              </a:solidFill>
            </a:endParaRPr>
          </a:p>
        </p:txBody>
      </p:sp>
      <p:pic>
        <p:nvPicPr>
          <p:cNvPr id="84996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116739" name="Object 11"/>
          <p:cNvGraphicFramePr>
            <a:graphicFrameLocks noGrp="1" noChangeAspect="1"/>
          </p:cNvGraphicFramePr>
          <p:nvPr/>
        </p:nvGraphicFramePr>
        <p:xfrm>
          <a:off x="416496" y="2205038"/>
          <a:ext cx="8856984" cy="4011612"/>
        </p:xfrm>
        <a:graphic>
          <a:graphicData uri="http://schemas.openxmlformats.org/presentationml/2006/ole">
            <p:oleObj spid="_x0000_s116739" name="Worksheet" r:id="rId4" imgW="9982170" imgH="444826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3"/>
          <p:cNvSpPr>
            <a:spLocks noChangeArrowheads="1"/>
          </p:cNvSpPr>
          <p:nvPr/>
        </p:nvSpPr>
        <p:spPr bwMode="auto">
          <a:xfrm>
            <a:off x="560389" y="1589891"/>
            <a:ext cx="72729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dirty="0" smtClean="0">
                <a:solidFill>
                  <a:schemeClr val="tx1"/>
                </a:solidFill>
              </a:rPr>
              <a:t>No período </a:t>
            </a:r>
            <a:r>
              <a:rPr lang="pt-BR" dirty="0">
                <a:solidFill>
                  <a:schemeClr val="tx1"/>
                </a:solidFill>
              </a:rPr>
              <a:t>analisado, o total de transferências </a:t>
            </a:r>
            <a:r>
              <a:rPr lang="pt-BR" dirty="0" smtClean="0">
                <a:solidFill>
                  <a:schemeClr val="tx1"/>
                </a:solidFill>
              </a:rPr>
              <a:t>repassadas ao Legislativo Municipal </a:t>
            </a:r>
            <a:r>
              <a:rPr lang="pt-BR" dirty="0">
                <a:solidFill>
                  <a:schemeClr val="tx1"/>
                </a:solidFill>
              </a:rPr>
              <a:t>registraram </a:t>
            </a:r>
            <a:r>
              <a:rPr lang="pt-BR" dirty="0" smtClean="0">
                <a:solidFill>
                  <a:schemeClr val="tx1"/>
                </a:solidFill>
              </a:rPr>
              <a:t>75,40% </a:t>
            </a:r>
            <a:r>
              <a:rPr lang="pt-BR" dirty="0">
                <a:solidFill>
                  <a:schemeClr val="tx1"/>
                </a:solidFill>
              </a:rPr>
              <a:t>do valor previsto para o exercício.</a:t>
            </a:r>
          </a:p>
        </p:txBody>
      </p:sp>
      <p:sp>
        <p:nvSpPr>
          <p:cNvPr id="86018" name="Rectangle 4"/>
          <p:cNvSpPr>
            <a:spLocks noChangeArrowheads="1"/>
          </p:cNvSpPr>
          <p:nvPr/>
        </p:nvSpPr>
        <p:spPr bwMode="auto">
          <a:xfrm>
            <a:off x="193675" y="1162050"/>
            <a:ext cx="6161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chemeClr val="tx1"/>
                </a:solidFill>
              </a:rPr>
              <a:t>Do Confronto com os valores previstos e o Resultado:</a:t>
            </a:r>
          </a:p>
        </p:txBody>
      </p:sp>
      <p:pic>
        <p:nvPicPr>
          <p:cNvPr id="86019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>
          <a:xfrm>
            <a:off x="819150" y="1196975"/>
            <a:ext cx="8047038" cy="20081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Indicadores dos Gastos </a:t>
            </a:r>
            <a:b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 Saúde</a:t>
            </a:r>
          </a:p>
        </p:txBody>
      </p:sp>
      <p:sp>
        <p:nvSpPr>
          <p:cNvPr id="59394" name="Rectangle 3"/>
          <p:cNvSpPr>
            <a:spLocks noChangeArrowheads="1"/>
          </p:cNvSpPr>
          <p:nvPr/>
        </p:nvSpPr>
        <p:spPr bwMode="auto">
          <a:xfrm>
            <a:off x="819150" y="3213100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sp>
        <p:nvSpPr>
          <p:cNvPr id="59395" name="Rectangle 4"/>
          <p:cNvSpPr>
            <a:spLocks noChangeArrowheads="1"/>
          </p:cNvSpPr>
          <p:nvPr/>
        </p:nvSpPr>
        <p:spPr bwMode="auto">
          <a:xfrm>
            <a:off x="271463" y="4986338"/>
            <a:ext cx="4603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>
                <a:solidFill>
                  <a:schemeClr val="tx1"/>
                </a:solidFill>
              </a:rPr>
              <a:t>Do cumprimento do índice legal:</a:t>
            </a:r>
            <a:endParaRPr lang="pt-BR" sz="200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193549" name="Group 13"/>
          <p:cNvGraphicFramePr>
            <a:graphicFrameLocks noGrp="1"/>
          </p:cNvGraphicFramePr>
          <p:nvPr/>
        </p:nvGraphicFramePr>
        <p:xfrm>
          <a:off x="271463" y="5384800"/>
          <a:ext cx="8424862" cy="1066800"/>
        </p:xfrm>
        <a:graphic>
          <a:graphicData uri="http://schemas.openxmlformats.org/drawingml/2006/table">
            <a:tbl>
              <a:tblPr/>
              <a:tblGrid>
                <a:gridCol w="8424862"/>
              </a:tblGrid>
              <a:tr h="7921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 acordo com o Art. 198 da Carta Magna de 1988, combinado com o disposto no § 3º do Art. 77, do Ato das Disposições Constitucionais Transitórias - ADCT, os municípios devem aplicar em ações básicas de Saúde, no mínimo 15% das suas Receitas Provenientes de Impostos.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ChangeArrowheads="1"/>
          </p:cNvSpPr>
          <p:nvPr>
            <p:ph type="title"/>
          </p:nvPr>
        </p:nvSpPr>
        <p:spPr>
          <a:xfrm>
            <a:off x="1466850" y="414338"/>
            <a:ext cx="7272338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Aplicação de Recursos na Saúde</a:t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000" b="1" dirty="0" smtClean="0">
                <a:solidFill>
                  <a:schemeClr val="tx1"/>
                </a:solidFill>
              </a:rPr>
              <a:t/>
            </a:r>
            <a:br>
              <a:rPr lang="pt-BR" sz="2000" b="1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Relação recursos próprios e do SUS, aplicados em ações de saúde pública.</a:t>
            </a:r>
          </a:p>
        </p:txBody>
      </p:sp>
      <p:pic>
        <p:nvPicPr>
          <p:cNvPr id="61442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61446" name="Object 17"/>
          <p:cNvGraphicFramePr>
            <a:graphicFrameLocks noChangeAspect="1"/>
          </p:cNvGraphicFramePr>
          <p:nvPr/>
        </p:nvGraphicFramePr>
        <p:xfrm>
          <a:off x="273050" y="1989138"/>
          <a:ext cx="9647238" cy="4044950"/>
        </p:xfrm>
        <a:graphic>
          <a:graphicData uri="http://schemas.openxmlformats.org/presentationml/2006/ole">
            <p:oleObj spid="_x0000_s61446" name="Worksheet" r:id="rId5" imgW="9648720" imgH="404821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Grp="1" noChangeArrowheads="1"/>
          </p:cNvSpPr>
          <p:nvPr>
            <p:ph type="title"/>
          </p:nvPr>
        </p:nvSpPr>
        <p:spPr>
          <a:xfrm>
            <a:off x="1358900" y="347663"/>
            <a:ext cx="7265988" cy="1425575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Gastos com Saúde</a:t>
            </a:r>
            <a:r>
              <a:rPr lang="pt-BR" sz="2500" dirty="0" smtClean="0">
                <a:solidFill>
                  <a:schemeClr val="tx1"/>
                </a:solidFill>
              </a:rPr>
              <a:t/>
            </a:r>
            <a:br>
              <a:rPr lang="pt-BR" sz="2500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/>
            </a:r>
            <a:br>
              <a:rPr lang="pt-BR" sz="2000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Relação entre o percentual mínimo de despesas com saúde e o percentual de despesas efetivamente realizadas.</a:t>
            </a:r>
            <a:br>
              <a:rPr lang="pt-BR" sz="1600" dirty="0" smtClean="0">
                <a:solidFill>
                  <a:schemeClr val="tx1"/>
                </a:solidFill>
              </a:rPr>
            </a:br>
            <a:endParaRPr lang="pt-BR" sz="1600" dirty="0" smtClean="0">
              <a:solidFill>
                <a:schemeClr val="tx1"/>
              </a:solidFill>
            </a:endParaRPr>
          </a:p>
        </p:txBody>
      </p:sp>
      <p:pic>
        <p:nvPicPr>
          <p:cNvPr id="62466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62467" name="Object 17"/>
          <p:cNvGraphicFramePr>
            <a:graphicFrameLocks noChangeAspect="1"/>
          </p:cNvGraphicFramePr>
          <p:nvPr/>
        </p:nvGraphicFramePr>
        <p:xfrm>
          <a:off x="273050" y="1989138"/>
          <a:ext cx="8485188" cy="4368800"/>
        </p:xfrm>
        <a:graphic>
          <a:graphicData uri="http://schemas.openxmlformats.org/presentationml/2006/ole">
            <p:oleObj spid="_x0000_s62467" name="Worksheet" r:id="rId4" imgW="8486910" imgH="437197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3"/>
          <p:cNvSpPr>
            <a:spLocks noChangeArrowheads="1"/>
          </p:cNvSpPr>
          <p:nvPr/>
        </p:nvSpPr>
        <p:spPr bwMode="auto">
          <a:xfrm>
            <a:off x="704528" y="1196752"/>
            <a:ext cx="77533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dirty="0" smtClean="0">
                <a:solidFill>
                  <a:schemeClr val="tx1"/>
                </a:solidFill>
              </a:rPr>
              <a:t>O valor total aplicado com gastos da Saúde no Município foi de R$ 37.354.958,48,  </a:t>
            </a:r>
            <a:r>
              <a:rPr lang="pt-BR" dirty="0">
                <a:solidFill>
                  <a:schemeClr val="tx1"/>
                </a:solidFill>
              </a:rPr>
              <a:t>aplicação efetiva (</a:t>
            </a:r>
            <a:r>
              <a:rPr lang="pt-BR" dirty="0" smtClean="0">
                <a:solidFill>
                  <a:schemeClr val="tx1"/>
                </a:solidFill>
              </a:rPr>
              <a:t>liquidada) de 22,85%, </a:t>
            </a:r>
            <a:r>
              <a:rPr lang="pt-BR" dirty="0">
                <a:solidFill>
                  <a:schemeClr val="tx1"/>
                </a:solidFill>
              </a:rPr>
              <a:t>ocorrendo uma diferença a maior de </a:t>
            </a:r>
            <a:r>
              <a:rPr lang="pt-BR" dirty="0" smtClean="0">
                <a:solidFill>
                  <a:schemeClr val="tx1"/>
                </a:solidFill>
              </a:rPr>
              <a:t>7,85% </a:t>
            </a:r>
            <a:r>
              <a:rPr lang="pt-BR" dirty="0">
                <a:solidFill>
                  <a:schemeClr val="tx1"/>
                </a:solidFill>
              </a:rPr>
              <a:t>em relação ao mínimo previsto até o término do </a:t>
            </a:r>
            <a:r>
              <a:rPr lang="pt-BR" dirty="0" smtClean="0">
                <a:solidFill>
                  <a:schemeClr val="tx1"/>
                </a:solidFill>
              </a:rPr>
              <a:t>período.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63490" name="Rectangle 4"/>
          <p:cNvSpPr>
            <a:spLocks noChangeArrowheads="1"/>
          </p:cNvSpPr>
          <p:nvPr/>
        </p:nvSpPr>
        <p:spPr bwMode="auto">
          <a:xfrm>
            <a:off x="193675" y="754063"/>
            <a:ext cx="53403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chemeClr val="tx1"/>
                </a:solidFill>
              </a:rPr>
              <a:t>Do confronto do previsto com o realizado:</a:t>
            </a:r>
          </a:p>
        </p:txBody>
      </p:sp>
      <p:sp>
        <p:nvSpPr>
          <p:cNvPr id="63491" name="Rectangle 5"/>
          <p:cNvSpPr>
            <a:spLocks noChangeArrowheads="1"/>
          </p:cNvSpPr>
          <p:nvPr/>
        </p:nvSpPr>
        <p:spPr bwMode="auto">
          <a:xfrm>
            <a:off x="193675" y="2889250"/>
            <a:ext cx="3019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000" b="1">
                <a:solidFill>
                  <a:schemeClr val="tx1"/>
                </a:solidFill>
              </a:rPr>
              <a:t>Da aplicação percápita:</a:t>
            </a:r>
          </a:p>
        </p:txBody>
      </p:sp>
      <p:pic>
        <p:nvPicPr>
          <p:cNvPr id="6349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9" name="Group 287"/>
          <p:cNvGraphicFramePr>
            <a:graphicFrameLocks noGrp="1"/>
          </p:cNvGraphicFramePr>
          <p:nvPr>
            <p:ph/>
          </p:nvPr>
        </p:nvGraphicFramePr>
        <p:xfrm>
          <a:off x="776288" y="3500438"/>
          <a:ext cx="8568952" cy="2511426"/>
        </p:xfrm>
        <a:graphic>
          <a:graphicData uri="http://schemas.openxmlformats.org/drawingml/2006/table">
            <a:tbl>
              <a:tblPr/>
              <a:tblGrid>
                <a:gridCol w="5445296"/>
                <a:gridCol w="1605138"/>
                <a:gridCol w="1518518"/>
              </a:tblGrid>
              <a:tr h="6286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Origem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Valor (R$)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6286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</a:rPr>
                        <a:t>Repasses do SUS juntos à outros recursos não próprios aplicados: 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R$ 216,64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38,41%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27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</a:rPr>
                        <a:t>Investimentos do Município (Recursos Próprios): 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R$ 347,52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61,59 %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27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b="1" dirty="0" smtClean="0">
                          <a:solidFill>
                            <a:schemeClr val="tx1"/>
                          </a:solidFill>
                        </a:rPr>
                        <a:t>Do total Investido em Saúde: 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R$ 564,16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100 %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379663" y="333375"/>
            <a:ext cx="5310187" cy="1143000"/>
          </a:xfrm>
        </p:spPr>
        <p:txBody>
          <a:bodyPr/>
          <a:lstStyle/>
          <a:p>
            <a:pPr eaLnBrk="1" hangingPunct="1">
              <a:defRPr/>
            </a:pPr>
            <a:r>
              <a:rPr lang="pt-BR" sz="2500" b="1" cap="small" dirty="0" smtClean="0">
                <a:solidFill>
                  <a:schemeClr val="tx1"/>
                </a:solidFill>
              </a:rPr>
              <a:t>Comparativo de Aplicação</a:t>
            </a:r>
            <a:r>
              <a:rPr lang="pt-BR" sz="2500" b="1" dirty="0" smtClean="0">
                <a:solidFill>
                  <a:schemeClr val="tx1"/>
                </a:solidFill>
              </a:rPr>
              <a:t/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>Índice da Saúde - 4 anos</a:t>
            </a:r>
            <a:endParaRPr lang="pt-BR" sz="2000" dirty="0">
              <a:solidFill>
                <a:schemeClr val="tx1"/>
              </a:solidFill>
            </a:endParaRPr>
          </a:p>
        </p:txBody>
      </p:sp>
      <p:pic>
        <p:nvPicPr>
          <p:cNvPr id="64514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10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1474788" y="2039938"/>
          <a:ext cx="7027862" cy="37653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819150" y="1196975"/>
            <a:ext cx="8047038" cy="20081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Indicadores dos Gastos </a:t>
            </a:r>
            <a:b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 Educação</a:t>
            </a:r>
          </a:p>
        </p:txBody>
      </p:sp>
      <p:sp>
        <p:nvSpPr>
          <p:cNvPr id="65538" name="Rectangle 3"/>
          <p:cNvSpPr>
            <a:spLocks noChangeArrowheads="1"/>
          </p:cNvSpPr>
          <p:nvPr/>
        </p:nvSpPr>
        <p:spPr bwMode="auto">
          <a:xfrm>
            <a:off x="819150" y="3213100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sp>
        <p:nvSpPr>
          <p:cNvPr id="65539" name="Rectangle 4"/>
          <p:cNvSpPr>
            <a:spLocks noChangeArrowheads="1"/>
          </p:cNvSpPr>
          <p:nvPr/>
        </p:nvSpPr>
        <p:spPr bwMode="auto">
          <a:xfrm>
            <a:off x="271463" y="4832350"/>
            <a:ext cx="4603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>
                <a:solidFill>
                  <a:schemeClr val="tx1"/>
                </a:solidFill>
              </a:rPr>
              <a:t>Do cumprimento do índice legal:</a:t>
            </a:r>
            <a:endParaRPr lang="pt-BR" sz="200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199695" name="Group 15"/>
          <p:cNvGraphicFramePr>
            <a:graphicFrameLocks noGrp="1"/>
          </p:cNvGraphicFramePr>
          <p:nvPr/>
        </p:nvGraphicFramePr>
        <p:xfrm>
          <a:off x="271463" y="5211763"/>
          <a:ext cx="8424862" cy="822960"/>
        </p:xfrm>
        <a:graphic>
          <a:graphicData uri="http://schemas.openxmlformats.org/drawingml/2006/table">
            <a:tbl>
              <a:tblPr/>
              <a:tblGrid>
                <a:gridCol w="8424862"/>
              </a:tblGrid>
              <a:tr h="7921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 Art. 212 da Constituição Federal de 1988 define a obrigatoriedade da aplicação mínima de 25% da Receita Resultante de Impostos na manutenção e desenvolvimento do ensino no exercício.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414338"/>
            <a:ext cx="6929438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Aplicação no Fundamental e Infantil</a:t>
            </a:r>
            <a:r>
              <a:rPr lang="pt-BR" sz="2000" b="1" dirty="0" smtClean="0">
                <a:solidFill>
                  <a:schemeClr val="tx1"/>
                </a:solidFill>
              </a:rPr>
              <a:t/>
            </a:r>
            <a:br>
              <a:rPr lang="pt-BR" sz="2000" b="1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Relação entre o total de recursos aplicados no Ensino Fundamental e na Educação Infantil.</a:t>
            </a:r>
          </a:p>
        </p:txBody>
      </p:sp>
      <p:graphicFrame>
        <p:nvGraphicFramePr>
          <p:cNvPr id="67586" name="Object 9"/>
          <p:cNvGraphicFramePr>
            <a:graphicFrameLocks noGrp="1" noChangeAspect="1"/>
          </p:cNvGraphicFramePr>
          <p:nvPr>
            <p:ph idx="1"/>
          </p:nvPr>
        </p:nvGraphicFramePr>
        <p:xfrm>
          <a:off x="358775" y="2352675"/>
          <a:ext cx="8839200" cy="3465513"/>
        </p:xfrm>
        <a:graphic>
          <a:graphicData uri="http://schemas.openxmlformats.org/presentationml/2006/ole">
            <p:oleObj spid="_x0000_s67586" name="Worksheet" r:id="rId3" imgW="9353610" imgH="3667035" progId="Excel.Sheet.8">
              <p:embed/>
            </p:oleObj>
          </a:graphicData>
        </a:graphic>
      </p:graphicFrame>
      <p:pic>
        <p:nvPicPr>
          <p:cNvPr id="67587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 noChangeArrowheads="1"/>
          </p:cNvSpPr>
          <p:nvPr>
            <p:ph type="title"/>
          </p:nvPr>
        </p:nvSpPr>
        <p:spPr>
          <a:xfrm>
            <a:off x="1216025" y="414338"/>
            <a:ext cx="7337425" cy="1143000"/>
          </a:xfrm>
        </p:spPr>
        <p:txBody>
          <a:bodyPr/>
          <a:lstStyle/>
          <a:p>
            <a:pPr eaLnBrk="1" hangingPunct="1"/>
            <a:r>
              <a:rPr lang="pt-BR" sz="2500" b="1" smtClean="0">
                <a:solidFill>
                  <a:schemeClr val="tx1"/>
                </a:solidFill>
              </a:rPr>
              <a:t>Índice de Gastos na Educação</a:t>
            </a:r>
            <a:r>
              <a:rPr lang="pt-BR" sz="2000" b="1" u="sng" smtClean="0">
                <a:solidFill>
                  <a:schemeClr val="tx1"/>
                </a:solidFill>
              </a:rPr>
              <a:t/>
            </a:r>
            <a:br>
              <a:rPr lang="pt-BR" sz="2000" b="1" u="sng" smtClean="0">
                <a:solidFill>
                  <a:schemeClr val="tx1"/>
                </a:solidFill>
              </a:rPr>
            </a:br>
            <a:r>
              <a:rPr lang="pt-BR" sz="2000" b="1" u="sng" smtClean="0">
                <a:solidFill>
                  <a:schemeClr val="tx1"/>
                </a:solidFill>
              </a:rPr>
              <a:t/>
            </a:r>
            <a:br>
              <a:rPr lang="pt-BR" sz="2000" b="1" u="sng" smtClean="0">
                <a:solidFill>
                  <a:schemeClr val="tx1"/>
                </a:solidFill>
              </a:rPr>
            </a:br>
            <a:r>
              <a:rPr lang="pt-BR" sz="1600" smtClean="0">
                <a:solidFill>
                  <a:schemeClr val="tx1"/>
                </a:solidFill>
              </a:rPr>
              <a:t>Relação entre o percentual mínimo de despesas com educação previsto para o exercício com o percentual de despesas efetivamente realizado no período.</a:t>
            </a:r>
          </a:p>
        </p:txBody>
      </p:sp>
      <p:graphicFrame>
        <p:nvGraphicFramePr>
          <p:cNvPr id="68610" name="Object 9"/>
          <p:cNvGraphicFramePr>
            <a:graphicFrameLocks noGrp="1" noChangeAspect="1"/>
          </p:cNvGraphicFramePr>
          <p:nvPr>
            <p:ph idx="1"/>
          </p:nvPr>
        </p:nvGraphicFramePr>
        <p:xfrm>
          <a:off x="1003300" y="2638425"/>
          <a:ext cx="7954963" cy="3854450"/>
        </p:xfrm>
        <a:graphic>
          <a:graphicData uri="http://schemas.openxmlformats.org/presentationml/2006/ole">
            <p:oleObj spid="_x0000_s68610" name="Worksheet" r:id="rId3" imgW="8020080" imgH="3886200" progId="Excel.Sheet.8">
              <p:embed/>
            </p:oleObj>
          </a:graphicData>
        </a:graphic>
      </p:graphicFrame>
      <p:pic>
        <p:nvPicPr>
          <p:cNvPr id="68611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5"/>
          <p:cNvSpPr>
            <a:spLocks noChangeArrowheads="1"/>
          </p:cNvSpPr>
          <p:nvPr/>
        </p:nvSpPr>
        <p:spPr bwMode="auto">
          <a:xfrm>
            <a:off x="193675" y="2709863"/>
            <a:ext cx="5186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1800" b="1">
                <a:solidFill>
                  <a:schemeClr val="tx1"/>
                </a:solidFill>
              </a:rPr>
              <a:t>Da aplicação percápita e aplicação por aluno:</a:t>
            </a:r>
          </a:p>
        </p:txBody>
      </p:sp>
      <p:pic>
        <p:nvPicPr>
          <p:cNvPr id="69634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69635" name="Rectangle 11"/>
          <p:cNvSpPr>
            <a:spLocks noChangeArrowheads="1"/>
          </p:cNvSpPr>
          <p:nvPr/>
        </p:nvSpPr>
        <p:spPr bwMode="auto">
          <a:xfrm>
            <a:off x="849313" y="1059481"/>
            <a:ext cx="7753350" cy="78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A aplicação </a:t>
            </a:r>
            <a:r>
              <a:rPr lang="pt-BR" dirty="0" smtClean="0">
                <a:solidFill>
                  <a:schemeClr val="tx1"/>
                </a:solidFill>
              </a:rPr>
              <a:t>aferida foi </a:t>
            </a:r>
            <a:r>
              <a:rPr lang="pt-BR" dirty="0">
                <a:solidFill>
                  <a:schemeClr val="tx1"/>
                </a:solidFill>
              </a:rPr>
              <a:t>de </a:t>
            </a:r>
            <a:r>
              <a:rPr lang="pt-BR" dirty="0" smtClean="0">
                <a:solidFill>
                  <a:schemeClr val="tx1"/>
                </a:solidFill>
              </a:rPr>
              <a:t>25,30% </a:t>
            </a:r>
            <a:r>
              <a:rPr lang="pt-BR" dirty="0">
                <a:solidFill>
                  <a:schemeClr val="tx1"/>
                </a:solidFill>
              </a:rPr>
              <a:t>ocorrendo uma diferença </a:t>
            </a:r>
            <a:r>
              <a:rPr lang="pt-BR" dirty="0" smtClean="0">
                <a:solidFill>
                  <a:schemeClr val="tx1"/>
                </a:solidFill>
              </a:rPr>
              <a:t>a maior de 0,30% </a:t>
            </a:r>
            <a:r>
              <a:rPr lang="pt-BR" dirty="0">
                <a:solidFill>
                  <a:schemeClr val="tx1"/>
                </a:solidFill>
              </a:rPr>
              <a:t>em relação ao </a:t>
            </a:r>
            <a:r>
              <a:rPr lang="pt-BR" dirty="0" smtClean="0">
                <a:solidFill>
                  <a:schemeClr val="tx1"/>
                </a:solidFill>
              </a:rPr>
              <a:t>mínimo constitucional </a:t>
            </a:r>
            <a:r>
              <a:rPr lang="pt-BR" dirty="0">
                <a:solidFill>
                  <a:schemeClr val="tx1"/>
                </a:solidFill>
              </a:rPr>
              <a:t>previsto </a:t>
            </a:r>
            <a:r>
              <a:rPr lang="pt-BR" dirty="0" smtClean="0">
                <a:solidFill>
                  <a:schemeClr val="tx1"/>
                </a:solidFill>
              </a:rPr>
              <a:t>para o período.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69636" name="Rectangle 12"/>
          <p:cNvSpPr>
            <a:spLocks noChangeArrowheads="1"/>
          </p:cNvSpPr>
          <p:nvPr/>
        </p:nvSpPr>
        <p:spPr bwMode="auto">
          <a:xfrm>
            <a:off x="193675" y="620713"/>
            <a:ext cx="4827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chemeClr val="tx1"/>
                </a:solidFill>
              </a:rPr>
              <a:t>Do confronto do previsto com o realizado:</a:t>
            </a:r>
          </a:p>
        </p:txBody>
      </p:sp>
      <p:graphicFrame>
        <p:nvGraphicFramePr>
          <p:cNvPr id="9" name="Group 287"/>
          <p:cNvGraphicFramePr>
            <a:graphicFrameLocks noGrp="1"/>
          </p:cNvGraphicFramePr>
          <p:nvPr>
            <p:ph/>
          </p:nvPr>
        </p:nvGraphicFramePr>
        <p:xfrm>
          <a:off x="344488" y="3357563"/>
          <a:ext cx="9145015" cy="2511426"/>
        </p:xfrm>
        <a:graphic>
          <a:graphicData uri="http://schemas.openxmlformats.org/drawingml/2006/table">
            <a:tbl>
              <a:tblPr/>
              <a:tblGrid>
                <a:gridCol w="4320480"/>
                <a:gridCol w="2376264"/>
                <a:gridCol w="2448271"/>
              </a:tblGrid>
              <a:tr h="6286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Origem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Quantidade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Valor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6286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</a:rPr>
                        <a:t>Ensino Fundamental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4.314 – Alunos*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R$ 6.311,81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27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</a:rPr>
                        <a:t>Ensino Infantil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3.116 – Alunos*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R$ 5.819,20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27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Investimento Total por Habitante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66.213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R$ 686,98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9659" name="CaixaDeTexto 6"/>
          <p:cNvSpPr txBox="1">
            <a:spLocks noChangeArrowheads="1"/>
          </p:cNvSpPr>
          <p:nvPr/>
        </p:nvSpPr>
        <p:spPr bwMode="auto">
          <a:xfrm>
            <a:off x="272480" y="5949280"/>
            <a:ext cx="650081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sz="1500" dirty="0">
                <a:solidFill>
                  <a:schemeClr val="tx1"/>
                </a:solidFill>
              </a:rPr>
              <a:t>* Fonte: Secretaria Municipal de Educação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22538" y="333375"/>
            <a:ext cx="5310187" cy="1143000"/>
          </a:xfrm>
        </p:spPr>
        <p:txBody>
          <a:bodyPr/>
          <a:lstStyle/>
          <a:p>
            <a:pPr eaLnBrk="1" hangingPunct="1">
              <a:defRPr/>
            </a:pPr>
            <a:r>
              <a:rPr lang="pt-BR" sz="2500" b="1" cap="small" dirty="0" smtClean="0">
                <a:solidFill>
                  <a:schemeClr val="tx1"/>
                </a:solidFill>
              </a:rPr>
              <a:t>Comparativo de Aplicação</a:t>
            </a:r>
            <a:r>
              <a:rPr lang="pt-BR" sz="2500" b="1" dirty="0" smtClean="0">
                <a:solidFill>
                  <a:schemeClr val="tx1"/>
                </a:solidFill>
              </a:rPr>
              <a:t/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>Índice da Educação - 4 anos</a:t>
            </a:r>
            <a:endParaRPr lang="pt-BR" sz="2000" dirty="0">
              <a:solidFill>
                <a:schemeClr val="tx1"/>
              </a:solidFill>
            </a:endParaRPr>
          </a:p>
        </p:txBody>
      </p:sp>
      <p:pic>
        <p:nvPicPr>
          <p:cNvPr id="72706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5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1568625" y="2039938"/>
          <a:ext cx="6934026" cy="36933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Grp="1" noChangeArrowheads="1"/>
          </p:cNvSpPr>
          <p:nvPr>
            <p:ph type="title"/>
          </p:nvPr>
        </p:nvSpPr>
        <p:spPr>
          <a:xfrm>
            <a:off x="1381125" y="414338"/>
            <a:ext cx="6929438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FUNDEB</a:t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000" b="1" dirty="0" smtClean="0">
                <a:solidFill>
                  <a:schemeClr val="tx1"/>
                </a:solidFill>
              </a:rPr>
              <a:t/>
            </a:r>
            <a:br>
              <a:rPr lang="pt-BR" sz="2000" b="1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Relação entre a receita arrecada do FUNDEB e a despesa realizada com esses recursos para o pagamento do magistério.</a:t>
            </a:r>
          </a:p>
        </p:txBody>
      </p:sp>
      <p:graphicFrame>
        <p:nvGraphicFramePr>
          <p:cNvPr id="70658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881063" y="2205038"/>
          <a:ext cx="7853362" cy="4470400"/>
        </p:xfrm>
        <a:graphic>
          <a:graphicData uri="http://schemas.openxmlformats.org/presentationml/2006/ole">
            <p:oleObj spid="_x0000_s70658" name="Worksheet" r:id="rId3" imgW="8667801" imgH="4933846" progId="Excel.Sheet.8">
              <p:embed/>
            </p:oleObj>
          </a:graphicData>
        </a:graphic>
      </p:graphicFrame>
      <p:pic>
        <p:nvPicPr>
          <p:cNvPr id="7065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4"/>
          <p:cNvSpPr>
            <a:spLocks noChangeArrowheads="1"/>
          </p:cNvSpPr>
          <p:nvPr/>
        </p:nvSpPr>
        <p:spPr bwMode="auto">
          <a:xfrm>
            <a:off x="193675" y="755650"/>
            <a:ext cx="67040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1800" b="1">
                <a:solidFill>
                  <a:schemeClr val="tx1"/>
                </a:solidFill>
              </a:rPr>
              <a:t>Da Aplicação do FUNDEB nas Despesas com o Magistério:</a:t>
            </a:r>
          </a:p>
        </p:txBody>
      </p:sp>
      <p:sp>
        <p:nvSpPr>
          <p:cNvPr id="71682" name="Rectangle 5"/>
          <p:cNvSpPr>
            <a:spLocks noChangeArrowheads="1"/>
          </p:cNvSpPr>
          <p:nvPr/>
        </p:nvSpPr>
        <p:spPr bwMode="auto">
          <a:xfrm>
            <a:off x="655638" y="1340768"/>
            <a:ext cx="804227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Os valores representam uma aplicação de </a:t>
            </a:r>
            <a:r>
              <a:rPr lang="pt-BR" dirty="0" smtClean="0">
                <a:solidFill>
                  <a:schemeClr val="tx1"/>
                </a:solidFill>
              </a:rPr>
              <a:t>87,63%,</a:t>
            </a:r>
            <a:r>
              <a:rPr lang="pt-BR" dirty="0" smtClean="0">
                <a:solidFill>
                  <a:srgbClr val="FF0000"/>
                </a:solidFill>
              </a:rPr>
              <a:t> </a:t>
            </a:r>
            <a:r>
              <a:rPr lang="pt-BR" dirty="0">
                <a:solidFill>
                  <a:schemeClr val="tx1"/>
                </a:solidFill>
              </a:rPr>
              <a:t>evidenciando que o Município </a:t>
            </a:r>
            <a:r>
              <a:rPr lang="pt-BR" dirty="0" smtClean="0">
                <a:solidFill>
                  <a:schemeClr val="tx1"/>
                </a:solidFill>
              </a:rPr>
              <a:t>alcançou </a:t>
            </a:r>
            <a:r>
              <a:rPr lang="pt-BR" dirty="0">
                <a:solidFill>
                  <a:schemeClr val="tx1"/>
                </a:solidFill>
              </a:rPr>
              <a:t>o disposto no artigo 60, </a:t>
            </a:r>
            <a:r>
              <a:rPr lang="pt-BR" dirty="0" smtClean="0">
                <a:solidFill>
                  <a:schemeClr val="tx1"/>
                </a:solidFill>
              </a:rPr>
              <a:t>incisos </a:t>
            </a:r>
            <a:r>
              <a:rPr lang="pt-BR" dirty="0">
                <a:solidFill>
                  <a:schemeClr val="tx1"/>
                </a:solidFill>
              </a:rPr>
              <a:t>I e XII, do Ato das Disposições Constitucionais Transitórias, na forma da Emenda Constitucional nº. 53, de 06 de dezembro de 2006, que é de 60</a:t>
            </a:r>
            <a:r>
              <a:rPr lang="pt-BR" dirty="0" smtClean="0">
                <a:solidFill>
                  <a:schemeClr val="tx1"/>
                </a:solidFill>
              </a:rPr>
              <a:t>%.</a:t>
            </a:r>
            <a:endParaRPr lang="pt-BR" dirty="0">
              <a:solidFill>
                <a:schemeClr val="tx1"/>
              </a:solidFill>
            </a:endParaRPr>
          </a:p>
          <a:p>
            <a:pPr algn="just">
              <a:lnSpc>
                <a:spcPct val="150000"/>
              </a:lnSpc>
            </a:pP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7168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22538" y="333375"/>
            <a:ext cx="5310187" cy="1143000"/>
          </a:xfrm>
        </p:spPr>
        <p:txBody>
          <a:bodyPr/>
          <a:lstStyle/>
          <a:p>
            <a:pPr eaLnBrk="1" hangingPunct="1">
              <a:defRPr/>
            </a:pPr>
            <a:r>
              <a:rPr lang="pt-BR" sz="2500" b="1" cap="small" dirty="0" smtClean="0">
                <a:solidFill>
                  <a:schemeClr val="tx1"/>
                </a:solidFill>
              </a:rPr>
              <a:t>Comparativo de Aplicação</a:t>
            </a:r>
            <a:r>
              <a:rPr lang="pt-BR" sz="2500" b="1" dirty="0" smtClean="0">
                <a:solidFill>
                  <a:schemeClr val="tx1"/>
                </a:solidFill>
              </a:rPr>
              <a:t/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>Pagamento do Magistério - Últimos 4 anos</a:t>
            </a:r>
            <a:endParaRPr lang="pt-BR" sz="2000" dirty="0">
              <a:solidFill>
                <a:schemeClr val="tx1"/>
              </a:solidFill>
            </a:endParaRPr>
          </a:p>
        </p:txBody>
      </p:sp>
      <p:pic>
        <p:nvPicPr>
          <p:cNvPr id="73730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5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1763713" y="2039938"/>
          <a:ext cx="6738937" cy="3570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1362075"/>
            <a:ext cx="8915400" cy="1143000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Avaliação das Metas de Gastos com Pessoal</a:t>
            </a:r>
          </a:p>
        </p:txBody>
      </p:sp>
      <p:sp>
        <p:nvSpPr>
          <p:cNvPr id="74754" name="Rectangle 3"/>
          <p:cNvSpPr>
            <a:spLocks noChangeArrowheads="1"/>
          </p:cNvSpPr>
          <p:nvPr/>
        </p:nvSpPr>
        <p:spPr bwMode="auto">
          <a:xfrm>
            <a:off x="1130300" y="2932113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211979" name="Group 11"/>
          <p:cNvGraphicFramePr>
            <a:graphicFrameLocks noGrp="1"/>
          </p:cNvGraphicFramePr>
          <p:nvPr>
            <p:ph idx="1"/>
          </p:nvPr>
        </p:nvGraphicFramePr>
        <p:xfrm>
          <a:off x="307975" y="5313363"/>
          <a:ext cx="8893175" cy="1068388"/>
        </p:xfrm>
        <a:graphic>
          <a:graphicData uri="http://schemas.openxmlformats.org/drawingml/2006/table">
            <a:tbl>
              <a:tblPr/>
              <a:tblGrid>
                <a:gridCol w="8893175"/>
              </a:tblGrid>
              <a:tr h="10683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Os limites de gastos com pessoal dispostos no Art. 20, inciso III, da Lei de Responsabilidade Fiscal - LRF,  compreendem 6% para o Poder Legislativo Municipal e 54% para o Executivo Municipal.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4757" name="Rectangle 17"/>
          <p:cNvSpPr>
            <a:spLocks noChangeArrowheads="1"/>
          </p:cNvSpPr>
          <p:nvPr/>
        </p:nvSpPr>
        <p:spPr bwMode="auto">
          <a:xfrm>
            <a:off x="280988" y="5086350"/>
            <a:ext cx="14542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 dirty="0" smtClean="0">
                <a:solidFill>
                  <a:schemeClr val="tx1"/>
                </a:solidFill>
              </a:rPr>
              <a:t>Legislação</a:t>
            </a:r>
            <a:r>
              <a:rPr lang="pt-BR" sz="1800" b="1" dirty="0">
                <a:solidFill>
                  <a:schemeClr val="tx1"/>
                </a:solidFill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4"/>
          <p:cNvSpPr>
            <a:spLocks noChangeArrowheads="1"/>
          </p:cNvSpPr>
          <p:nvPr/>
        </p:nvSpPr>
        <p:spPr bwMode="auto">
          <a:xfrm>
            <a:off x="271463" y="1196975"/>
            <a:ext cx="4603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>
                <a:solidFill>
                  <a:schemeClr val="tx1"/>
                </a:solidFill>
              </a:rPr>
              <a:t>Da Definição:</a:t>
            </a:r>
          </a:p>
        </p:txBody>
      </p:sp>
      <p:graphicFrame>
        <p:nvGraphicFramePr>
          <p:cNvPr id="211973" name="Group 5"/>
          <p:cNvGraphicFramePr>
            <a:graphicFrameLocks noGrp="1"/>
          </p:cNvGraphicFramePr>
          <p:nvPr/>
        </p:nvGraphicFramePr>
        <p:xfrm>
          <a:off x="271463" y="1695450"/>
          <a:ext cx="8893175" cy="3992880"/>
        </p:xfrm>
        <a:graphic>
          <a:graphicData uri="http://schemas.openxmlformats.org/drawingml/2006/table">
            <a:tbl>
              <a:tblPr/>
              <a:tblGrid>
                <a:gridCol w="8893175"/>
              </a:tblGrid>
              <a:tr h="7921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 Art. 18 da Lei de Responsabilidade Fiscal define Despesa Total com Pessoal como sendo o somatório dos gastos com os ativos, os inativos e os pensionistas, relativo a mandatos eletivos, cargos, funções ou empregos, civis, militares e de membros do Poder Público, com quaisquer espécies remuneratórias, tais como;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AutoNum type="arabicPeriod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Vencimentos e vantagens, fixas e variáveis;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AutoNum type="arabicPeriod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Subsídios;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AutoNum type="arabicPeriod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Proventos da aposentadoria;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AutoNum type="arabicPeriod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Reformas e pensões;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AutoNum type="arabicPeriod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Adicionais;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AutoNum type="arabicPeriod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Gratificações;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AutoNum type="arabicPeriod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 extras;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AutoNum type="arabicPeriod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Vantagens pessoais de qualquer natureza;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AutoNum type="arabicPeriod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Encargos sociais; e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AutoNum type="arabicPeriod"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Contribuições recolhidas pelo ente às entidades de previdência.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ChangeArrowheads="1"/>
          </p:cNvSpPr>
          <p:nvPr>
            <p:ph type="title"/>
          </p:nvPr>
        </p:nvSpPr>
        <p:spPr>
          <a:xfrm>
            <a:off x="1595438" y="414338"/>
            <a:ext cx="6643687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Gastos de Pessoal por Poder</a:t>
            </a:r>
            <a:r>
              <a:rPr lang="pt-BR" sz="2500" dirty="0" smtClean="0">
                <a:solidFill>
                  <a:schemeClr val="tx1"/>
                </a:solidFill>
              </a:rPr>
              <a:t/>
            </a:r>
            <a:br>
              <a:rPr lang="pt-BR" sz="2500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/>
            </a:r>
            <a:br>
              <a:rPr lang="pt-BR" sz="2000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Relação existente entre os índices máximos fixados e realizado dos Poderes Legislativo e Executivo.</a:t>
            </a:r>
          </a:p>
        </p:txBody>
      </p:sp>
      <p:graphicFrame>
        <p:nvGraphicFramePr>
          <p:cNvPr id="77826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628650" y="2654300"/>
          <a:ext cx="8648700" cy="3719513"/>
        </p:xfrm>
        <a:graphic>
          <a:graphicData uri="http://schemas.openxmlformats.org/presentationml/2006/ole">
            <p:oleObj spid="_x0000_s77826" name="Worksheet" r:id="rId3" imgW="8505810" imgH="3657600" progId="Excel.Sheet.8">
              <p:embed/>
            </p:oleObj>
          </a:graphicData>
        </a:graphic>
      </p:graphicFrame>
      <p:pic>
        <p:nvPicPr>
          <p:cNvPr id="7782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4"/>
          <p:cNvSpPr>
            <a:spLocks noChangeArrowheads="1"/>
          </p:cNvSpPr>
          <p:nvPr/>
        </p:nvSpPr>
        <p:spPr bwMode="auto">
          <a:xfrm>
            <a:off x="200472" y="980728"/>
            <a:ext cx="4006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1800" b="1" dirty="0">
                <a:solidFill>
                  <a:schemeClr val="tx1"/>
                </a:solidFill>
              </a:rPr>
              <a:t>Valores dos gastos de cada Poder:</a:t>
            </a:r>
          </a:p>
        </p:txBody>
      </p:sp>
      <p:graphicFrame>
        <p:nvGraphicFramePr>
          <p:cNvPr id="11" name="Group 287"/>
          <p:cNvGraphicFramePr>
            <a:graphicFrameLocks noGrp="1"/>
          </p:cNvGraphicFramePr>
          <p:nvPr>
            <p:ph/>
          </p:nvPr>
        </p:nvGraphicFramePr>
        <p:xfrm>
          <a:off x="1640632" y="1988840"/>
          <a:ext cx="6768751" cy="2511426"/>
        </p:xfrm>
        <a:graphic>
          <a:graphicData uri="http://schemas.openxmlformats.org/drawingml/2006/table">
            <a:tbl>
              <a:tblPr/>
              <a:tblGrid>
                <a:gridCol w="4320480"/>
                <a:gridCol w="2448271"/>
              </a:tblGrid>
              <a:tr h="6286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Poder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Valor – R$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6286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</a:rPr>
                        <a:t>Executivo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R$ 81.208.512,69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27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</a:rPr>
                        <a:t>Legislativo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 smtClean="0"/>
                        <a:t>R$ 3.291.583,34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27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Total Consolidado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R$ 84.500.096,03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989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432050" y="333375"/>
            <a:ext cx="5310188" cy="1143000"/>
          </a:xfrm>
        </p:spPr>
        <p:txBody>
          <a:bodyPr/>
          <a:lstStyle/>
          <a:p>
            <a:pPr eaLnBrk="1" hangingPunct="1">
              <a:defRPr/>
            </a:pPr>
            <a:r>
              <a:rPr lang="pt-BR" sz="2500" b="1" cap="small" dirty="0" smtClean="0">
                <a:solidFill>
                  <a:schemeClr val="tx1"/>
                </a:solidFill>
              </a:rPr>
              <a:t>Comparativo de Aplicação</a:t>
            </a:r>
            <a:r>
              <a:rPr lang="pt-BR" sz="2500" b="1" dirty="0" smtClean="0">
                <a:solidFill>
                  <a:schemeClr val="tx1"/>
                </a:solidFill>
              </a:rPr>
              <a:t/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>Gasto com Pessoal do Poder Executivo </a:t>
            </a:r>
            <a:br>
              <a:rPr lang="pt-BR" sz="2000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>4 anos</a:t>
            </a:r>
            <a:endParaRPr lang="pt-BR" sz="2000" dirty="0">
              <a:solidFill>
                <a:schemeClr val="tx1"/>
              </a:solidFill>
            </a:endParaRPr>
          </a:p>
        </p:txBody>
      </p:sp>
      <p:pic>
        <p:nvPicPr>
          <p:cNvPr id="80898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5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1474788" y="2039938"/>
          <a:ext cx="7027862" cy="3641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22538" y="333375"/>
            <a:ext cx="5310187" cy="1143000"/>
          </a:xfrm>
        </p:spPr>
        <p:txBody>
          <a:bodyPr/>
          <a:lstStyle/>
          <a:p>
            <a:pPr eaLnBrk="1" hangingPunct="1">
              <a:defRPr/>
            </a:pPr>
            <a:r>
              <a:rPr lang="pt-BR" sz="2500" b="1" cap="small" dirty="0" smtClean="0">
                <a:solidFill>
                  <a:schemeClr val="tx1"/>
                </a:solidFill>
              </a:rPr>
              <a:t>Comparativo de Aplicação</a:t>
            </a:r>
            <a:r>
              <a:rPr lang="pt-BR" sz="2500" b="1" dirty="0" smtClean="0">
                <a:solidFill>
                  <a:schemeClr val="tx1"/>
                </a:solidFill>
              </a:rPr>
              <a:t/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>Gasto com Pessoal do Poder Legislativo</a:t>
            </a:r>
            <a:br>
              <a:rPr lang="pt-BR" sz="2000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>4 anos</a:t>
            </a:r>
            <a:endParaRPr lang="pt-BR" sz="2000" dirty="0">
              <a:solidFill>
                <a:schemeClr val="tx1"/>
              </a:solidFill>
            </a:endParaRPr>
          </a:p>
        </p:txBody>
      </p:sp>
      <p:pic>
        <p:nvPicPr>
          <p:cNvPr id="81922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5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1712640" y="1988840"/>
          <a:ext cx="6738937" cy="3570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>
          <a:xfrm>
            <a:off x="350838" y="1133475"/>
            <a:ext cx="8515350" cy="20081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cap="small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Demonstrativo das Metas de Investimento</a:t>
            </a:r>
          </a:p>
        </p:txBody>
      </p:sp>
      <p:sp>
        <p:nvSpPr>
          <p:cNvPr id="87042" name="Rectangle 3"/>
          <p:cNvSpPr>
            <a:spLocks noChangeArrowheads="1"/>
          </p:cNvSpPr>
          <p:nvPr/>
        </p:nvSpPr>
        <p:spPr bwMode="auto">
          <a:xfrm>
            <a:off x="819150" y="3213100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sp>
        <p:nvSpPr>
          <p:cNvPr id="87043" name="Rectangle 4"/>
          <p:cNvSpPr>
            <a:spLocks noChangeArrowheads="1"/>
          </p:cNvSpPr>
          <p:nvPr/>
        </p:nvSpPr>
        <p:spPr bwMode="auto">
          <a:xfrm>
            <a:off x="271463" y="5000625"/>
            <a:ext cx="4603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>
                <a:solidFill>
                  <a:schemeClr val="tx1"/>
                </a:solidFill>
              </a:rPr>
              <a:t>Definição</a:t>
            </a:r>
            <a:endParaRPr lang="pt-BR" sz="200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204811" name="Group 11"/>
          <p:cNvGraphicFramePr>
            <a:graphicFrameLocks noGrp="1"/>
          </p:cNvGraphicFramePr>
          <p:nvPr/>
        </p:nvGraphicFramePr>
        <p:xfrm>
          <a:off x="271463" y="5327650"/>
          <a:ext cx="8424862" cy="1068388"/>
        </p:xfrm>
        <a:graphic>
          <a:graphicData uri="http://schemas.openxmlformats.org/drawingml/2006/table">
            <a:tbl>
              <a:tblPr/>
              <a:tblGrid>
                <a:gridCol w="8424862"/>
              </a:tblGrid>
              <a:tr h="10683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Despesas resultantes da execução de obras, aquisição de bens móveis e imóveis, sejam eles instalações ou equipamentos e material permanente. São recursos investidos que resultam no aumento do Patrimônio do Município – Despesas de Capital.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2"/>
          <p:cNvSpPr>
            <a:spLocks noGrp="1" noChangeArrowheads="1"/>
          </p:cNvSpPr>
          <p:nvPr>
            <p:ph type="title"/>
          </p:nvPr>
        </p:nvSpPr>
        <p:spPr>
          <a:xfrm>
            <a:off x="1784350" y="557213"/>
            <a:ext cx="6618288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Demonstrativo dos Investimentos</a:t>
            </a:r>
            <a:r>
              <a:rPr lang="pt-BR" sz="2500" dirty="0" smtClean="0">
                <a:solidFill>
                  <a:schemeClr val="tx1"/>
                </a:solidFill>
              </a:rPr>
              <a:t/>
            </a:r>
            <a:br>
              <a:rPr lang="pt-BR" sz="2500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/>
            </a:r>
            <a:br>
              <a:rPr lang="pt-BR" sz="2000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O Confronto dos valores previstos para o exercício com os valores aplicados no período.</a:t>
            </a:r>
            <a:br>
              <a:rPr lang="pt-BR" sz="1600" dirty="0" smtClean="0">
                <a:solidFill>
                  <a:schemeClr val="tx1"/>
                </a:solidFill>
              </a:rPr>
            </a:br>
            <a:endParaRPr lang="pt-BR" sz="16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89090" name="Object 10"/>
          <p:cNvGraphicFramePr>
            <a:graphicFrameLocks noGrp="1" noChangeAspect="1"/>
          </p:cNvGraphicFramePr>
          <p:nvPr>
            <p:ph idx="1"/>
          </p:nvPr>
        </p:nvGraphicFramePr>
        <p:xfrm>
          <a:off x="947738" y="2212975"/>
          <a:ext cx="8023225" cy="4078288"/>
        </p:xfrm>
        <a:graphic>
          <a:graphicData uri="http://schemas.openxmlformats.org/presentationml/2006/ole">
            <p:oleObj spid="_x0000_s89090" name="Worksheet" r:id="rId3" imgW="8620020" imgH="4381410" progId="Excel.Sheet.8">
              <p:embed/>
            </p:oleObj>
          </a:graphicData>
        </a:graphic>
      </p:graphicFrame>
      <p:pic>
        <p:nvPicPr>
          <p:cNvPr id="89091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3"/>
          <p:cNvSpPr>
            <a:spLocks noChangeArrowheads="1"/>
          </p:cNvSpPr>
          <p:nvPr/>
        </p:nvSpPr>
        <p:spPr bwMode="auto">
          <a:xfrm>
            <a:off x="632520" y="980728"/>
            <a:ext cx="796925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O quadro anterior demonstra que o valor das despesas com Investimentos verificado ao término do período analisado, está abaixo do valor total previsto </a:t>
            </a:r>
            <a:r>
              <a:rPr lang="pt-BR" dirty="0" smtClean="0">
                <a:solidFill>
                  <a:schemeClr val="tx1"/>
                </a:solidFill>
              </a:rPr>
              <a:t>para o exercício no valor de R</a:t>
            </a:r>
            <a:r>
              <a:rPr lang="pt-BR" dirty="0">
                <a:solidFill>
                  <a:schemeClr val="tx1"/>
                </a:solidFill>
              </a:rPr>
              <a:t>$ </a:t>
            </a:r>
            <a:r>
              <a:rPr lang="pt-BR" dirty="0" smtClean="0">
                <a:solidFill>
                  <a:schemeClr val="tx1"/>
                </a:solidFill>
              </a:rPr>
              <a:t>- 51.774.616,99.</a:t>
            </a:r>
            <a:endParaRPr lang="pt-BR" dirty="0">
              <a:solidFill>
                <a:schemeClr val="tx1"/>
              </a:solidFill>
            </a:endParaRPr>
          </a:p>
          <a:p>
            <a:pPr algn="just" eaLnBrk="0" hangingPunct="0">
              <a:lnSpc>
                <a:spcPct val="150000"/>
              </a:lnSpc>
            </a:pPr>
            <a:endParaRPr lang="pt-BR" dirty="0">
              <a:solidFill>
                <a:schemeClr val="tx1"/>
              </a:solidFill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pt-BR" dirty="0">
                <a:solidFill>
                  <a:schemeClr val="tx1"/>
                </a:solidFill>
              </a:rPr>
              <a:t>Ocorre </a:t>
            </a:r>
            <a:r>
              <a:rPr lang="pt-BR" dirty="0" smtClean="0">
                <a:solidFill>
                  <a:schemeClr val="tx1"/>
                </a:solidFill>
              </a:rPr>
              <a:t>que a </a:t>
            </a:r>
            <a:r>
              <a:rPr lang="pt-BR" dirty="0">
                <a:solidFill>
                  <a:schemeClr val="tx1"/>
                </a:solidFill>
              </a:rPr>
              <a:t>maior parte dos recursos para investimentos são expectativas de convênios que </a:t>
            </a:r>
            <a:r>
              <a:rPr lang="pt-BR" dirty="0" smtClean="0">
                <a:solidFill>
                  <a:schemeClr val="tx1"/>
                </a:solidFill>
              </a:rPr>
              <a:t>não foram celebrados </a:t>
            </a:r>
            <a:r>
              <a:rPr lang="pt-BR" dirty="0" smtClean="0">
                <a:solidFill>
                  <a:schemeClr val="tx1"/>
                </a:solidFill>
              </a:rPr>
              <a:t>n</a:t>
            </a:r>
            <a:r>
              <a:rPr lang="pt-BR" dirty="0" smtClean="0">
                <a:solidFill>
                  <a:schemeClr val="tx1"/>
                </a:solidFill>
              </a:rPr>
              <a:t>o </a:t>
            </a:r>
            <a:r>
              <a:rPr lang="pt-BR" dirty="0" smtClean="0">
                <a:solidFill>
                  <a:schemeClr val="tx1"/>
                </a:solidFill>
              </a:rPr>
              <a:t>período.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90114" name="Rectangle 4"/>
          <p:cNvSpPr>
            <a:spLocks noChangeArrowheads="1"/>
          </p:cNvSpPr>
          <p:nvPr/>
        </p:nvSpPr>
        <p:spPr bwMode="auto">
          <a:xfrm>
            <a:off x="193675" y="549275"/>
            <a:ext cx="4583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chemeClr val="tx1"/>
                </a:solidFill>
              </a:rPr>
              <a:t>Do Confronto com os valores previstos:</a:t>
            </a:r>
          </a:p>
        </p:txBody>
      </p:sp>
      <p:pic>
        <p:nvPicPr>
          <p:cNvPr id="90117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22538" y="333375"/>
            <a:ext cx="5310187" cy="1143000"/>
          </a:xfrm>
        </p:spPr>
        <p:txBody>
          <a:bodyPr/>
          <a:lstStyle/>
          <a:p>
            <a:pPr eaLnBrk="1" hangingPunct="1">
              <a:defRPr/>
            </a:pPr>
            <a:r>
              <a:rPr lang="pt-BR" sz="2500" b="1" cap="small" dirty="0" smtClean="0">
                <a:solidFill>
                  <a:schemeClr val="tx1"/>
                </a:solidFill>
              </a:rPr>
              <a:t>Comparativo de Aplicação</a:t>
            </a:r>
            <a:r>
              <a:rPr lang="pt-BR" sz="2500" b="1" dirty="0" smtClean="0">
                <a:solidFill>
                  <a:schemeClr val="tx1"/>
                </a:solidFill>
              </a:rPr>
              <a:t/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>Investimentos - 4 anos</a:t>
            </a:r>
            <a:endParaRPr lang="pt-BR" sz="2000" dirty="0">
              <a:solidFill>
                <a:schemeClr val="tx1"/>
              </a:solidFill>
            </a:endParaRPr>
          </a:p>
        </p:txBody>
      </p:sp>
      <p:pic>
        <p:nvPicPr>
          <p:cNvPr id="91138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5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1640632" y="2060848"/>
          <a:ext cx="6738937" cy="3570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>
          <a:xfrm>
            <a:off x="1208088" y="1133475"/>
            <a:ext cx="7658100" cy="20081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Acompanhamento dos Programas do </a:t>
            </a:r>
            <a:r>
              <a:rPr lang="pt-B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PPA</a:t>
            </a:r>
            <a:br>
              <a:rPr lang="pt-B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Execução Orçamentária</a:t>
            </a:r>
            <a:endParaRPr lang="pt-BR" sz="4000" b="1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2162" name="Rectangle 3"/>
          <p:cNvSpPr>
            <a:spLocks noChangeArrowheads="1"/>
          </p:cNvSpPr>
          <p:nvPr/>
        </p:nvSpPr>
        <p:spPr bwMode="auto">
          <a:xfrm>
            <a:off x="819150" y="3213100"/>
            <a:ext cx="8047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pt-BR" sz="2000" b="1" dirty="0" smtClean="0">
                <a:solidFill>
                  <a:schemeClr val="tx1"/>
                </a:solidFill>
              </a:rPr>
              <a:t>TERCEIRO QUADRIMESTRE </a:t>
            </a:r>
            <a:r>
              <a:rPr lang="pt-BR" sz="2000" b="1" dirty="0">
                <a:solidFill>
                  <a:schemeClr val="tx1"/>
                </a:solidFill>
              </a:rPr>
              <a:t>DE </a:t>
            </a:r>
            <a:r>
              <a:rPr lang="pt-BR" sz="2000" b="1" dirty="0" smtClean="0">
                <a:solidFill>
                  <a:schemeClr val="tx1"/>
                </a:solidFill>
              </a:rPr>
              <a:t>2016</a:t>
            </a:r>
            <a:endParaRPr lang="pt-BR" sz="2000" b="1" dirty="0">
              <a:solidFill>
                <a:schemeClr val="tx1"/>
              </a:solidFill>
            </a:endParaRPr>
          </a:p>
        </p:txBody>
      </p:sp>
      <p:sp>
        <p:nvSpPr>
          <p:cNvPr id="92163" name="Rectangle 4"/>
          <p:cNvSpPr>
            <a:spLocks noChangeArrowheads="1"/>
          </p:cNvSpPr>
          <p:nvPr/>
        </p:nvSpPr>
        <p:spPr bwMode="auto">
          <a:xfrm>
            <a:off x="271463" y="5229225"/>
            <a:ext cx="4603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>
                <a:solidFill>
                  <a:schemeClr val="tx1"/>
                </a:solidFill>
              </a:rPr>
              <a:t>Definição</a:t>
            </a:r>
            <a:endParaRPr lang="pt-BR" sz="2000">
              <a:solidFill>
                <a:schemeClr val="tx1"/>
              </a:solidFill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205836" name="Group 12"/>
          <p:cNvGraphicFramePr>
            <a:graphicFrameLocks noGrp="1"/>
          </p:cNvGraphicFramePr>
          <p:nvPr/>
        </p:nvGraphicFramePr>
        <p:xfrm>
          <a:off x="271463" y="5589588"/>
          <a:ext cx="8424862" cy="792163"/>
        </p:xfrm>
        <a:graphic>
          <a:graphicData uri="http://schemas.openxmlformats.org/drawingml/2006/table">
            <a:tbl>
              <a:tblPr/>
              <a:tblGrid>
                <a:gridCol w="8424862"/>
              </a:tblGrid>
              <a:tr h="7921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São instrumentos de organização da ação governamental para a concretização dos objetivos pretendidos, sendo mensurado por indicadores no Plano Plurianual.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2"/>
          <p:cNvSpPr>
            <a:spLocks noGrp="1" noChangeArrowheads="1"/>
          </p:cNvSpPr>
          <p:nvPr>
            <p:ph type="title"/>
          </p:nvPr>
        </p:nvSpPr>
        <p:spPr>
          <a:xfrm>
            <a:off x="1101725" y="701675"/>
            <a:ext cx="7851775" cy="1143000"/>
          </a:xfrm>
        </p:spPr>
        <p:txBody>
          <a:bodyPr/>
          <a:lstStyle/>
          <a:p>
            <a:pPr eaLnBrk="1" hangingPunct="1"/>
            <a:r>
              <a:rPr lang="pt-BR" sz="2500" b="1" dirty="0" smtClean="0">
                <a:solidFill>
                  <a:schemeClr val="tx1"/>
                </a:solidFill>
              </a:rPr>
              <a:t>Execução Orçamentária dos Programas do PPA</a:t>
            </a:r>
            <a:br>
              <a:rPr lang="pt-BR" sz="2500" b="1" dirty="0" smtClean="0">
                <a:solidFill>
                  <a:schemeClr val="tx1"/>
                </a:solidFill>
              </a:rPr>
            </a:br>
            <a:r>
              <a:rPr lang="pt-BR" sz="2000" b="1" dirty="0" smtClean="0">
                <a:solidFill>
                  <a:schemeClr val="tx1"/>
                </a:solidFill>
              </a:rPr>
              <a:t/>
            </a:r>
            <a:br>
              <a:rPr lang="pt-BR" sz="2000" b="1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>O gráfico abaixo representa além dos valores iniciais, o valor dos créditos adicionais, o valor das movimentações de baixa no período, e o saldo dos Programas do PPA.</a:t>
            </a:r>
            <a:br>
              <a:rPr lang="pt-BR" sz="1600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1"/>
                </a:solidFill>
              </a:rPr>
              <a:t/>
            </a:r>
            <a:br>
              <a:rPr lang="pt-BR" sz="1600" dirty="0" smtClean="0">
                <a:solidFill>
                  <a:schemeClr val="tx1"/>
                </a:solidFill>
              </a:rPr>
            </a:br>
            <a:endParaRPr lang="pt-BR" sz="1600" dirty="0" smtClean="0">
              <a:solidFill>
                <a:schemeClr val="tx1"/>
              </a:solidFill>
            </a:endParaRPr>
          </a:p>
        </p:txBody>
      </p:sp>
      <p:pic>
        <p:nvPicPr>
          <p:cNvPr id="95235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aphicFrame>
        <p:nvGraphicFramePr>
          <p:cNvPr id="5" name="Gráfico 4"/>
          <p:cNvGraphicFramePr/>
          <p:nvPr/>
        </p:nvGraphicFramePr>
        <p:xfrm>
          <a:off x="704528" y="2276872"/>
          <a:ext cx="8424936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3"/>
          <p:cNvSpPr>
            <a:spLocks noChangeArrowheads="1"/>
          </p:cNvSpPr>
          <p:nvPr/>
        </p:nvSpPr>
        <p:spPr bwMode="auto">
          <a:xfrm>
            <a:off x="560512" y="1340768"/>
            <a:ext cx="8331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pt-BR" dirty="0" smtClean="0">
                <a:solidFill>
                  <a:schemeClr val="tx1"/>
                </a:solidFill>
              </a:rPr>
              <a:t>Analisando o saldo inicial com o saldo final do período analisado, concluímos que foi executado a importância de R$ 180.106.996,43,</a:t>
            </a:r>
            <a:r>
              <a:rPr lang="pt-BR" dirty="0" smtClean="0">
                <a:solidFill>
                  <a:srgbClr val="FF0000"/>
                </a:solidFill>
              </a:rPr>
              <a:t> </a:t>
            </a:r>
            <a:r>
              <a:rPr lang="pt-BR" dirty="0" smtClean="0">
                <a:solidFill>
                  <a:schemeClr val="tx1"/>
                </a:solidFill>
              </a:rPr>
              <a:t>o que representa 86,26% dos valores previstos inicialmente.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96258" name="Rectangle 4"/>
          <p:cNvSpPr>
            <a:spLocks noChangeArrowheads="1"/>
          </p:cNvSpPr>
          <p:nvPr/>
        </p:nvSpPr>
        <p:spPr bwMode="auto">
          <a:xfrm>
            <a:off x="200472" y="980728"/>
            <a:ext cx="4583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 dirty="0">
                <a:solidFill>
                  <a:schemeClr val="tx1"/>
                </a:solidFill>
              </a:rPr>
              <a:t>Do Confronto com os valores previstos:</a:t>
            </a:r>
          </a:p>
        </p:txBody>
      </p:sp>
      <p:sp>
        <p:nvSpPr>
          <p:cNvPr id="96259" name="Rectangle 5"/>
          <p:cNvSpPr>
            <a:spLocks noChangeArrowheads="1"/>
          </p:cNvSpPr>
          <p:nvPr/>
        </p:nvSpPr>
        <p:spPr bwMode="auto">
          <a:xfrm>
            <a:off x="200472" y="2996952"/>
            <a:ext cx="5365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pt-BR" sz="1800" b="1">
                <a:solidFill>
                  <a:schemeClr val="tx1"/>
                </a:solidFill>
              </a:rPr>
              <a:t>Representação percápita dos Valores Orçados:</a:t>
            </a:r>
          </a:p>
        </p:txBody>
      </p:sp>
      <p:sp>
        <p:nvSpPr>
          <p:cNvPr id="96260" name="Rectangle 6"/>
          <p:cNvSpPr>
            <a:spLocks noChangeArrowheads="1"/>
          </p:cNvSpPr>
          <p:nvPr/>
        </p:nvSpPr>
        <p:spPr bwMode="auto">
          <a:xfrm>
            <a:off x="582613" y="3357195"/>
            <a:ext cx="8331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pt-BR" dirty="0">
                <a:solidFill>
                  <a:schemeClr val="tx1"/>
                </a:solidFill>
              </a:rPr>
              <a:t>O orçamento </a:t>
            </a:r>
            <a:r>
              <a:rPr lang="pt-BR" dirty="0" smtClean="0">
                <a:solidFill>
                  <a:schemeClr val="tx1"/>
                </a:solidFill>
              </a:rPr>
              <a:t>representa uma previsão de investimento de </a:t>
            </a:r>
            <a:r>
              <a:rPr lang="pt-BR" dirty="0">
                <a:solidFill>
                  <a:schemeClr val="tx1"/>
                </a:solidFill>
              </a:rPr>
              <a:t>R$ </a:t>
            </a:r>
            <a:r>
              <a:rPr lang="pt-BR" dirty="0" smtClean="0">
                <a:solidFill>
                  <a:schemeClr val="tx1"/>
                </a:solidFill>
              </a:rPr>
              <a:t>3.153,53 para </a:t>
            </a:r>
            <a:r>
              <a:rPr lang="pt-BR" dirty="0">
                <a:solidFill>
                  <a:schemeClr val="tx1"/>
                </a:solidFill>
              </a:rPr>
              <a:t>cada habitante do município. E o valor </a:t>
            </a:r>
            <a:r>
              <a:rPr lang="pt-BR" dirty="0" smtClean="0">
                <a:solidFill>
                  <a:schemeClr val="tx1"/>
                </a:solidFill>
              </a:rPr>
              <a:t>liquidado no período, </a:t>
            </a:r>
            <a:r>
              <a:rPr lang="pt-BR" dirty="0">
                <a:solidFill>
                  <a:schemeClr val="tx1"/>
                </a:solidFill>
              </a:rPr>
              <a:t>representa um </a:t>
            </a:r>
            <a:r>
              <a:rPr lang="pt-BR" dirty="0" smtClean="0">
                <a:solidFill>
                  <a:schemeClr val="tx1"/>
                </a:solidFill>
              </a:rPr>
              <a:t>investimento realizado </a:t>
            </a:r>
            <a:r>
              <a:rPr lang="pt-BR" dirty="0">
                <a:solidFill>
                  <a:schemeClr val="tx1"/>
                </a:solidFill>
              </a:rPr>
              <a:t>de R</a:t>
            </a:r>
            <a:r>
              <a:rPr lang="pt-BR" dirty="0" smtClean="0">
                <a:solidFill>
                  <a:schemeClr val="tx1"/>
                </a:solidFill>
              </a:rPr>
              <a:t>$ 2.720,12 para </a:t>
            </a:r>
            <a:r>
              <a:rPr lang="pt-BR" dirty="0">
                <a:solidFill>
                  <a:schemeClr val="tx1"/>
                </a:solidFill>
              </a:rPr>
              <a:t>cada habitante </a:t>
            </a:r>
            <a:r>
              <a:rPr lang="pt-BR" dirty="0" smtClean="0">
                <a:solidFill>
                  <a:schemeClr val="tx1"/>
                </a:solidFill>
              </a:rPr>
              <a:t>do Município de </a:t>
            </a:r>
            <a:r>
              <a:rPr lang="pt-BR" dirty="0">
                <a:solidFill>
                  <a:schemeClr val="tx1"/>
                </a:solidFill>
              </a:rPr>
              <a:t>Gaspar.</a:t>
            </a:r>
          </a:p>
        </p:txBody>
      </p:sp>
      <p:pic>
        <p:nvPicPr>
          <p:cNvPr id="96261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4013" y="6165850"/>
            <a:ext cx="566737" cy="576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1" name="Text Box 3"/>
          <p:cNvSpPr txBox="1">
            <a:spLocks noChangeArrowheads="1"/>
          </p:cNvSpPr>
          <p:nvPr/>
        </p:nvSpPr>
        <p:spPr bwMode="auto">
          <a:xfrm>
            <a:off x="0" y="4019550"/>
            <a:ext cx="9906000" cy="366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pt-BR" sz="3600" b="1" dirty="0">
              <a:solidFill>
                <a:schemeClr val="tx1"/>
              </a:solidFill>
              <a:latin typeface="BakerSignet BT" pitchFamily="34" charset="0"/>
            </a:endParaRPr>
          </a:p>
          <a:p>
            <a:pPr algn="ctr">
              <a:defRPr/>
            </a:pPr>
            <a:endParaRPr lang="pt-BR" sz="3600" b="1" dirty="0">
              <a:solidFill>
                <a:schemeClr val="tx1"/>
              </a:solidFill>
              <a:latin typeface="BakerSignet BT" pitchFamily="34" charset="0"/>
            </a:endParaRPr>
          </a:p>
          <a:p>
            <a:pPr algn="ctr">
              <a:defRPr/>
            </a:pPr>
            <a:r>
              <a:rPr lang="pt-BR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Superintendência de Controle Interno</a:t>
            </a:r>
            <a:endParaRPr lang="pt-BR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pt-BR" sz="3600" b="1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akerSignet BT" pitchFamily="34" charset="0"/>
            </a:endParaRPr>
          </a:p>
          <a:p>
            <a:pPr algn="r">
              <a:defRPr/>
            </a:pPr>
            <a:endParaRPr lang="pt-BR" sz="3600" b="1" dirty="0">
              <a:solidFill>
                <a:schemeClr val="tx1"/>
              </a:solidFill>
              <a:latin typeface="BakerSignet BT" pitchFamily="34" charset="0"/>
            </a:endParaRPr>
          </a:p>
        </p:txBody>
      </p:sp>
      <p:sp>
        <p:nvSpPr>
          <p:cNvPr id="140292" name="Line 4"/>
          <p:cNvSpPr>
            <a:spLocks noChangeShapeType="1"/>
          </p:cNvSpPr>
          <p:nvPr/>
        </p:nvSpPr>
        <p:spPr bwMode="auto">
          <a:xfrm flipV="1">
            <a:off x="0" y="4508500"/>
            <a:ext cx="9906000" cy="0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pPr algn="just">
              <a:defRPr/>
            </a:pPr>
            <a:endParaRPr lang="pt-BR" dirty="0"/>
          </a:p>
        </p:txBody>
      </p:sp>
      <p:sp>
        <p:nvSpPr>
          <p:cNvPr id="97283" name="Text Box 6"/>
          <p:cNvSpPr txBox="1">
            <a:spLocks noChangeArrowheads="1"/>
          </p:cNvSpPr>
          <p:nvPr/>
        </p:nvSpPr>
        <p:spPr bwMode="auto">
          <a:xfrm>
            <a:off x="661988" y="2060575"/>
            <a:ext cx="538321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</a:t>
            </a:r>
            <a:r>
              <a:rPr lang="pt-BR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Obrigado!</a:t>
            </a:r>
            <a:endParaRPr lang="pt-BR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endParaRPr lang="pt-BR" sz="2000" b="1" dirty="0">
              <a:solidFill>
                <a:schemeClr val="tx1"/>
              </a:solidFill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pt-BR" sz="2000" b="1" dirty="0" smtClean="0">
                <a:solidFill>
                  <a:schemeClr val="tx1"/>
                </a:solidFill>
              </a:rPr>
              <a:t>Jean Carlos de Oliveira</a:t>
            </a:r>
            <a:endParaRPr lang="pt-BR" sz="2000" b="1" dirty="0">
              <a:solidFill>
                <a:schemeClr val="tx1"/>
              </a:solidFill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pt-BR" sz="1200" i="1" dirty="0" smtClean="0">
                <a:solidFill>
                  <a:schemeClr val="tx1"/>
                </a:solidFill>
              </a:rPr>
              <a:t>Superintendente de Controle Interno</a:t>
            </a:r>
            <a:endParaRPr lang="pt-BR" sz="1200" i="1" dirty="0">
              <a:solidFill>
                <a:schemeClr val="tx1"/>
              </a:solidFill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pt-BR" sz="1200" i="1" dirty="0" smtClean="0">
                <a:solidFill>
                  <a:schemeClr val="tx1"/>
                </a:solidFill>
              </a:rPr>
              <a:t>E-mail: controladoria@gaspar.sc.gov.br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pt-BR" sz="1200" i="1" dirty="0" smtClean="0">
                <a:solidFill>
                  <a:schemeClr val="tx1"/>
                </a:solidFill>
              </a:rPr>
              <a:t>Telefone: </a:t>
            </a:r>
            <a:r>
              <a:rPr lang="pt-BR" sz="1200" i="1" dirty="0">
                <a:solidFill>
                  <a:schemeClr val="tx1"/>
                </a:solidFill>
              </a:rPr>
              <a:t>(47) </a:t>
            </a:r>
            <a:r>
              <a:rPr lang="pt-BR" sz="1200" i="1" dirty="0" smtClean="0">
                <a:solidFill>
                  <a:schemeClr val="tx1"/>
                </a:solidFill>
              </a:rPr>
              <a:t>3331-1833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pt-BR" sz="1200" i="1" dirty="0" smtClean="0">
                <a:solidFill>
                  <a:schemeClr val="tx1"/>
                </a:solidFill>
              </a:rPr>
              <a:t>Celular: (47) 99946-3609</a:t>
            </a:r>
            <a:endParaRPr lang="pt-BR" sz="1200" i="1" dirty="0">
              <a:solidFill>
                <a:schemeClr val="tx1"/>
              </a:solidFill>
            </a:endParaRPr>
          </a:p>
        </p:txBody>
      </p:sp>
      <p:pic>
        <p:nvPicPr>
          <p:cNvPr id="9728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89304" y="548680"/>
            <a:ext cx="1415844" cy="14393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16217</TotalTime>
  <Words>1956</Words>
  <Application>Microsoft Office PowerPoint</Application>
  <PresentationFormat>Papel A4 (210 x 297 mm)</PresentationFormat>
  <Paragraphs>263</Paragraphs>
  <Slides>63</Slides>
  <Notes>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63</vt:i4>
      </vt:variant>
    </vt:vector>
  </HeadingPairs>
  <TitlesOfParts>
    <vt:vector size="65" baseType="lpstr">
      <vt:lpstr>Design padrão</vt:lpstr>
      <vt:lpstr>Worksheet</vt:lpstr>
      <vt:lpstr>Slide 1</vt:lpstr>
      <vt:lpstr>Slide 2</vt:lpstr>
      <vt:lpstr>Slide 3</vt:lpstr>
      <vt:lpstr>Slide 4</vt:lpstr>
      <vt:lpstr>Avaliação das Metas de Arrecadação</vt:lpstr>
      <vt:lpstr>Receita Corrente   Desdobramento das Receitas Correntes.</vt:lpstr>
      <vt:lpstr>Receitas Correntes: Tributárias  Desdobramento das Receitas Tributárias</vt:lpstr>
      <vt:lpstr>Receitas Correntes: Transferências Correntes  Desdobramento das Transferências Correntes</vt:lpstr>
      <vt:lpstr>Receita por Categoria Econômica  Comportamento de cada uma das categorias de receita. Divididas em Receitas Correntes e Receitas de Capital.</vt:lpstr>
      <vt:lpstr>Avaliação das Metas de Arrecadação  Relação entre as Metas de Arrecadação prevista, com a Receita efetivamente arrecadada no período.</vt:lpstr>
      <vt:lpstr>Comparativo da Receita Arrecada Nos últimos 4 Anos para o mesmo período</vt:lpstr>
      <vt:lpstr>Slide 12</vt:lpstr>
      <vt:lpstr>Verificação do Cronograma de Desembolso</vt:lpstr>
      <vt:lpstr>Acompanhamento das Metas de Desembolso  Relação entre as Despesas previstas com as Despesas efetivamente realizadas no período.</vt:lpstr>
      <vt:lpstr>Despesa por Categoria Econômica  Comportamento de cada uma das categorias de despesa, considerando o previsto para o exercício e o realizado no quadrimestre que são divididas em Despesas Correntes e Despesas de Capital </vt:lpstr>
      <vt:lpstr>Comparativo da Despesa Executada Nos últimos 4 Anos para o período.</vt:lpstr>
      <vt:lpstr>Despesas Executada  Desdobramento por Função</vt:lpstr>
      <vt:lpstr>Despesas Executada  Desdobramento por Função</vt:lpstr>
      <vt:lpstr>Slide 19</vt:lpstr>
      <vt:lpstr>Confronto  Arrecadação X Desembolso</vt:lpstr>
      <vt:lpstr>Confronto da Receita X Despesa</vt:lpstr>
      <vt:lpstr>Slide 22</vt:lpstr>
      <vt:lpstr>Avaliação das Metas de Resultado Primário</vt:lpstr>
      <vt:lpstr>Slide 24</vt:lpstr>
      <vt:lpstr> Demonstrativo do Resultado Primário  Valor do Resultado Primário apurado em relação ao valor previsto para o exercício.</vt:lpstr>
      <vt:lpstr>Slide 26</vt:lpstr>
      <vt:lpstr>Avaliação das Metas de Resultado Nominal</vt:lpstr>
      <vt:lpstr>Quadro da dívida Fiscal Líquida  Confronto da Dívida Fiscal Líquida do início do exercício com o valor existente ao término do período analisado.</vt:lpstr>
      <vt:lpstr>Demonstrativo do Resultado Nominal  Confronto entre o valor do Resultado Nominal previsto na LDO com o valor verificado no período analisado.</vt:lpstr>
      <vt:lpstr>Slide 30</vt:lpstr>
      <vt:lpstr>Demonstrativos das Transferências Financeiras</vt:lpstr>
      <vt:lpstr>Slide 32</vt:lpstr>
      <vt:lpstr>Slide 33</vt:lpstr>
      <vt:lpstr>Demonstrativo das Transferências Financeiras à Câmara</vt:lpstr>
      <vt:lpstr>Demonstrativo das Transferências para a Câmara  Comparação entre o valor total de repasses previstos para o exercício com os valores efetivamente repassados no período. </vt:lpstr>
      <vt:lpstr>Slide 36</vt:lpstr>
      <vt:lpstr>Indicadores dos Gastos  com Saúde</vt:lpstr>
      <vt:lpstr>Aplicação de Recursos na Saúde  Relação recursos próprios e do SUS, aplicados em ações de saúde pública.</vt:lpstr>
      <vt:lpstr>Gastos com Saúde  Relação entre o percentual mínimo de despesas com saúde e o percentual de despesas efetivamente realizadas. </vt:lpstr>
      <vt:lpstr>Slide 40</vt:lpstr>
      <vt:lpstr>Comparativo de Aplicação Índice da Saúde - 4 anos</vt:lpstr>
      <vt:lpstr>Indicadores dos Gastos  com Educação</vt:lpstr>
      <vt:lpstr>Aplicação no Fundamental e Infantil Relação entre o total de recursos aplicados no Ensino Fundamental e na Educação Infantil.</vt:lpstr>
      <vt:lpstr>Índice de Gastos na Educação  Relação entre o percentual mínimo de despesas com educação previsto para o exercício com o percentual de despesas efetivamente realizado no período.</vt:lpstr>
      <vt:lpstr>Slide 45</vt:lpstr>
      <vt:lpstr>Comparativo de Aplicação Índice da Educação - 4 anos</vt:lpstr>
      <vt:lpstr>FUNDEB  Relação entre a receita arrecada do FUNDEB e a despesa realizada com esses recursos para o pagamento do magistério.</vt:lpstr>
      <vt:lpstr>Slide 48</vt:lpstr>
      <vt:lpstr>Comparativo de Aplicação Pagamento do Magistério - Últimos 4 anos</vt:lpstr>
      <vt:lpstr>Avaliação das Metas de Gastos com Pessoal</vt:lpstr>
      <vt:lpstr>Slide 51</vt:lpstr>
      <vt:lpstr>Gastos de Pessoal por Poder  Relação existente entre os índices máximos fixados e realizado dos Poderes Legislativo e Executivo.</vt:lpstr>
      <vt:lpstr>Slide 53</vt:lpstr>
      <vt:lpstr>Comparativo de Aplicação Gasto com Pessoal do Poder Executivo  4 anos</vt:lpstr>
      <vt:lpstr>Comparativo de Aplicação Gasto com Pessoal do Poder Legislativo 4 anos</vt:lpstr>
      <vt:lpstr>Demonstrativo das Metas de Investimento</vt:lpstr>
      <vt:lpstr>Demonstrativo dos Investimentos  O Confronto dos valores previstos para o exercício com os valores aplicados no período. </vt:lpstr>
      <vt:lpstr>Slide 58</vt:lpstr>
      <vt:lpstr>Comparativo de Aplicação Investimentos - 4 anos</vt:lpstr>
      <vt:lpstr>Acompanhamento dos Programas do PPA Execução Orçamentária</vt:lpstr>
      <vt:lpstr>Execução Orçamentária dos Programas do PPA  O gráfico abaixo representa além dos valores iniciais, o valor dos créditos adicionais, o valor das movimentações de baixa no período, e o saldo dos Programas do PPA.  </vt:lpstr>
      <vt:lpstr>Slide 62</vt:lpstr>
      <vt:lpstr>Slide 63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Estado de Santa Catarina Prefeitura Municipal de Gaspar</dc:title>
  <dc:creator>auxcontroladoria</dc:creator>
  <cp:lastModifiedBy>Jean Carlos</cp:lastModifiedBy>
  <cp:revision>1553</cp:revision>
  <dcterms:created xsi:type="dcterms:W3CDTF">2011-02-23T11:24:26Z</dcterms:created>
  <dcterms:modified xsi:type="dcterms:W3CDTF">2017-02-21T14:53:33Z</dcterms:modified>
</cp:coreProperties>
</file>